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5"/>
  </p:notesMasterIdLst>
  <p:sldIdLst>
    <p:sldId id="256" r:id="rId4"/>
    <p:sldId id="308" r:id="rId5"/>
    <p:sldId id="342" r:id="rId6"/>
    <p:sldId id="309" r:id="rId7"/>
    <p:sldId id="311" r:id="rId8"/>
    <p:sldId id="349" r:id="rId9"/>
    <p:sldId id="344" r:id="rId10"/>
    <p:sldId id="345" r:id="rId11"/>
    <p:sldId id="274" r:id="rId12"/>
    <p:sldId id="298" r:id="rId13"/>
    <p:sldId id="348" r:id="rId14"/>
    <p:sldId id="281" r:id="rId15"/>
    <p:sldId id="333" r:id="rId16"/>
    <p:sldId id="334" r:id="rId17"/>
    <p:sldId id="335" r:id="rId18"/>
    <p:sldId id="336" r:id="rId19"/>
    <p:sldId id="337" r:id="rId20"/>
    <p:sldId id="338" r:id="rId21"/>
    <p:sldId id="318" r:id="rId22"/>
    <p:sldId id="324" r:id="rId23"/>
    <p:sldId id="325" r:id="rId24"/>
    <p:sldId id="326" r:id="rId25"/>
    <p:sldId id="329" r:id="rId26"/>
    <p:sldId id="341" r:id="rId27"/>
    <p:sldId id="347" r:id="rId28"/>
    <p:sldId id="315" r:id="rId29"/>
    <p:sldId id="316" r:id="rId30"/>
    <p:sldId id="317" r:id="rId31"/>
    <p:sldId id="286" r:id="rId32"/>
    <p:sldId id="339" r:id="rId33"/>
    <p:sldId id="328" r:id="rId3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6C4"/>
    <a:srgbClr val="444C57"/>
    <a:srgbClr val="5F7482"/>
    <a:srgbClr val="FF0052"/>
    <a:srgbClr val="0087FA"/>
    <a:srgbClr val="B3A797"/>
    <a:srgbClr val="DEC7A9"/>
    <a:srgbClr val="DBCDC0"/>
    <a:srgbClr val="F5EBE2"/>
    <a:srgbClr val="C4B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8" y="336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&#34081;&#23567;&#21375;\Downloads\XY&#36600;(&#24050;&#33258;&#21205;&#20462;&#24489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 altLang="en-US"/>
              <a:t>預測型程式評分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0519337291040513"/>
          <c:y val="0.12657573862330346"/>
          <c:w val="0.86709866925138657"/>
          <c:h val="0.70204519529995457"/>
        </c:manualLayout>
      </c:layout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6"/>
            <c:spPr>
              <a:solidFill>
                <a:schemeClr val="lt1"/>
              </a:solidFill>
              <a:ln w="15875">
                <a:solidFill>
                  <a:schemeClr val="accent1">
                    <a:shade val="76000"/>
                  </a:schemeClr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4.394876507944393E-3"/>
                  <c:y val="1.0693800749447448E-3"/>
                </c:manualLayout>
              </c:layout>
              <c:tx>
                <c:rich>
                  <a:bodyPr/>
                  <a:lstStyle/>
                  <a:p>
                    <a:r>
                      <a:rPr lang="zh-TW" altLang="en-US" sz="1200" b="1" dirty="0"/>
                      <a:t>本專題系統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AD-4431-B1CF-F2AD662A8A4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AD-4431-B1CF-F2AD662A8A4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AD-4431-B1CF-F2AD662A8A4E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AD-4431-B1CF-F2AD662A8A4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AD-4431-B1CF-F2AD662A8A4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AD-4431-B1CF-F2AD662A8A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'[XY軸(已自動修復).xlsx]工作表1'!$B$2:$B$7</c:f>
              <c:numCache>
                <c:formatCode>General</c:formatCode>
                <c:ptCount val="6"/>
                <c:pt idx="0">
                  <c:v>10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  <c:pt idx="4">
                  <c:v>0</c:v>
                </c:pt>
                <c:pt idx="5">
                  <c:v>6</c:v>
                </c:pt>
              </c:numCache>
            </c:numRef>
          </c:xVal>
          <c:yVal>
            <c:numRef>
              <c:f>'[XY軸(已自動修復).xlsx]工作表1'!$C$2:$C$7</c:f>
              <c:numCache>
                <c:formatCode>General</c:formatCode>
                <c:ptCount val="6"/>
                <c:pt idx="0">
                  <c:v>2</c:v>
                </c:pt>
                <c:pt idx="1">
                  <c:v>9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BAD-4431-B1CF-F2AD662A8A4E}"/>
            </c:ext>
          </c:extLst>
        </c:ser>
        <c:ser>
          <c:idx val="0"/>
          <c:order val="1"/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1"/>
              <c:layout>
                <c:manualLayout>
                  <c:x val="-2.6577908045405998E-4"/>
                  <c:y val="5.1582019660984333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200" b="1"/>
                      <a:t>XQ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AD-4431-B1CF-F2AD662A8A4E}"/>
                </c:ext>
              </c:extLst>
            </c:dLbl>
            <c:dLbl>
              <c:idx val="2"/>
              <c:layout>
                <c:manualLayout>
                  <c:x val="-0.11356466876971616"/>
                  <c:y val="-5.201901951665410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1200" b="1"/>
                      <a:t>HUNTA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434362502794405E-2"/>
                      <c:h val="6.6700610997963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9BAD-4431-B1CF-F2AD662A8A4E}"/>
                </c:ext>
              </c:extLst>
            </c:dLbl>
            <c:dLbl>
              <c:idx val="3"/>
              <c:layout>
                <c:manualLayout>
                  <c:x val="-1.6163176763787809E-2"/>
                  <c:y val="-1.4604080803545178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TW" altLang="en-US" sz="1200" b="1"/>
                      <a:t>轟天雷選股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86119873817035"/>
                      <c:h val="5.76035302104548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BAD-4431-B1CF-F2AD662A8A4E}"/>
                </c:ext>
              </c:extLst>
            </c:dLbl>
            <c:dLbl>
              <c:idx val="4"/>
              <c:layout>
                <c:manualLayout>
                  <c:x val="-2.4718282454440827E-3"/>
                  <c:y val="2.3640756718031313E-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TW" altLang="en-US" sz="1200" b="1"/>
                      <a:t>法拉利贏家</a:t>
                    </a:r>
                  </a:p>
                  <a:p>
                    <a:pPr>
                      <a:defRPr/>
                    </a:pPr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90641430073608"/>
                      <c:h val="6.313645621181261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9BAD-4431-B1CF-F2AD662A8A4E}"/>
                </c:ext>
              </c:extLst>
            </c:dLbl>
            <c:dLbl>
              <c:idx val="5"/>
              <c:layout>
                <c:manualLayout>
                  <c:x val="-0.14511041009463724"/>
                  <c:y val="-6.2230555151217882E-17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200" b="1"/>
                      <a:t>Money</a:t>
                    </a:r>
                    <a:r>
                      <a:rPr lang="en-US" altLang="zh-TW" sz="1200" b="1" baseline="0"/>
                      <a:t> A+</a:t>
                    </a:r>
                    <a:endParaRPr lang="en-US" altLang="zh-TW" sz="1200" b="1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BAD-4431-B1CF-F2AD662A8A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'[XY軸(已自動修復).xlsx]工作表1'!$B$2:$B$7</c:f>
              <c:numCache>
                <c:formatCode>General</c:formatCode>
                <c:ptCount val="6"/>
                <c:pt idx="0">
                  <c:v>10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  <c:pt idx="4">
                  <c:v>0</c:v>
                </c:pt>
                <c:pt idx="5">
                  <c:v>6</c:v>
                </c:pt>
              </c:numCache>
            </c:numRef>
          </c:xVal>
          <c:yVal>
            <c:numRef>
              <c:f>'[XY軸(已自動修復).xlsx]工作表1'!$C$2:$C$7</c:f>
              <c:numCache>
                <c:formatCode>General</c:formatCode>
                <c:ptCount val="6"/>
                <c:pt idx="0">
                  <c:v>2</c:v>
                </c:pt>
                <c:pt idx="1">
                  <c:v>9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9BAD-4431-B1CF-F2AD662A8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8919104"/>
        <c:axId val="648918448"/>
      </c:scatterChart>
      <c:valAx>
        <c:axId val="648919104"/>
        <c:scaling>
          <c:orientation val="minMax"/>
          <c:max val="11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預測</a:t>
                </a:r>
                <a:r>
                  <a:rPr lang="en-US" altLang="zh-TW"/>
                  <a:t>/</a:t>
                </a:r>
                <a:r>
                  <a:rPr lang="zh-TW" altLang="en-US"/>
                  <a:t>回測功能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48918448"/>
        <c:crosses val="autoZero"/>
        <c:crossBetween val="midCat"/>
        <c:majorUnit val="1"/>
      </c:valAx>
      <c:valAx>
        <c:axId val="648918448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其他功能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48919104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C0065-A202-1346-B69B-2BD80ACEF465}" type="datetimeFigureOut">
              <a:rPr kumimoji="1" lang="zh-TW" altLang="en-US" smtClean="0"/>
              <a:t>2020/5/26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AACEE-D867-DB4A-940D-E4CAC73422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3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AACEE-D867-DB4A-940D-E4CAC73422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849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3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95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25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4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  <p:sldLayoutId id="2147483757" r:id="rId5"/>
    <p:sldLayoutId id="2147483758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6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993096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8751906" y="2747130"/>
            <a:ext cx="51772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Aft>
                <a:spcPts val="600"/>
              </a:spcAft>
            </a:pP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指導教授：高銘淞</a:t>
            </a:r>
            <a:endParaRPr lang="zh-TW" altLang="zh-TW" sz="1200" b="1" kern="1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組員姓名：</a:t>
            </a:r>
            <a:endParaRPr lang="en-US" altLang="zh-TW" sz="2000" b="1" kern="1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謝鎮陽</a:t>
            </a:r>
            <a:r>
              <a:rPr lang="zh-TW" altLang="en-US" sz="12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何岳桓</a:t>
            </a:r>
            <a:r>
              <a:rPr lang="zh-TW" altLang="en-US" sz="12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李念祖</a:t>
            </a:r>
            <a:r>
              <a:rPr lang="zh-TW" altLang="en-US" sz="12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1200" b="1" kern="1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劉厚謙</a:t>
            </a:r>
            <a:r>
              <a:rPr lang="zh-TW" altLang="en-US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蕭亦雯</a:t>
            </a:r>
            <a:r>
              <a:rPr lang="zh-TW" altLang="en-US" sz="12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kern="1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蘇婉瑄</a:t>
            </a:r>
            <a:endParaRPr lang="zh-TW" altLang="zh-TW" sz="1200" b="1" kern="1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27405" y="1324257"/>
            <a:ext cx="6649002" cy="14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600"/>
              </a:spcAft>
            </a:pPr>
            <a:r>
              <a:rPr lang="zh-TW" altLang="zh-TW" sz="3600" b="1" kern="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交易的聖杯</a:t>
            </a:r>
            <a:r>
              <a:rPr lang="en-US" altLang="zh-TW" sz="3600" b="1" kern="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-AI</a:t>
            </a:r>
            <a:r>
              <a:rPr lang="zh-TW" altLang="zh-TW" sz="3600" b="1" kern="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股票預測系統</a:t>
            </a:r>
            <a:endParaRPr lang="zh-TW" altLang="zh-TW" sz="1200" b="1" kern="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市場現況分析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35090" y="4771510"/>
            <a:ext cx="2808000" cy="1261414"/>
            <a:chOff x="5652121" y="1764933"/>
            <a:chExt cx="2448361" cy="12614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就台灣市面上投資人常用的軟體或工具，鮮少具備預測功能。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764933"/>
              <a:ext cx="244836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實務界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018946"/>
            <a:ext cx="2812211" cy="1261414"/>
            <a:chOff x="5652121" y="1764933"/>
            <a:chExt cx="2448361" cy="12614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目前對於預測的研究與文獻的數量不勝枚舉，且預測績效皆具有一定水準。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764933"/>
              <a:ext cx="244836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學術界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市</a:t>
            </a:r>
            <a:endParaRPr lang="en-US" altLang="zh-TW" sz="3600" dirty="0"/>
          </a:p>
          <a:p>
            <a:pPr algn="ctr"/>
            <a:r>
              <a:rPr lang="zh-TW" altLang="en-US" sz="3600" dirty="0"/>
              <a:t>場</a:t>
            </a:r>
            <a:endParaRPr lang="en-US" altLang="zh-TW" sz="3600" dirty="0"/>
          </a:p>
          <a:p>
            <a:pPr algn="ctr"/>
            <a:r>
              <a:rPr lang="zh-TW" altLang="en-US" sz="3600" dirty="0"/>
              <a:t>現</a:t>
            </a:r>
            <a:endParaRPr lang="en-US" altLang="zh-TW" sz="3600" dirty="0"/>
          </a:p>
          <a:p>
            <a:pPr algn="ctr"/>
            <a:r>
              <a:rPr lang="zh-TW" altLang="en-US" sz="3600" dirty="0"/>
              <a:t>況</a:t>
            </a:r>
            <a:endParaRPr lang="en-US" altLang="zh-TW" sz="3600" dirty="0"/>
          </a:p>
          <a:p>
            <a:pPr algn="ctr"/>
            <a:r>
              <a:rPr lang="zh-TW" altLang="en-US" sz="3600" dirty="0"/>
              <a:t>分</a:t>
            </a:r>
            <a:endParaRPr lang="en-US" altLang="zh-TW" sz="3600" dirty="0"/>
          </a:p>
          <a:p>
            <a:pPr algn="ctr"/>
            <a:r>
              <a:rPr lang="zh-TW" altLang="en-US" sz="3600" dirty="0"/>
              <a:t>析</a:t>
            </a:r>
            <a:endParaRPr lang="en-US" altLang="zh-TW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8874369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821199" y="4903787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821199" y="339941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1" name="圖片版面配置區 10">
            <a:extLst>
              <a:ext uri="{FF2B5EF4-FFF2-40B4-BE49-F238E27FC236}">
                <a16:creationId xmlns:a16="http://schemas.microsoft.com/office/drawing/2014/main" id="{F3DC2ADE-E822-40C7-A9F3-787604ED73C5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1727773919"/>
              </p:ext>
            </p:extLst>
          </p:nvPr>
        </p:nvGraphicFramePr>
        <p:xfrm>
          <a:off x="0" y="0"/>
          <a:ext cx="11007634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矩形 11"/>
          <p:cNvSpPr/>
          <p:nvPr/>
        </p:nvSpPr>
        <p:spPr>
          <a:xfrm>
            <a:off x="9732860" y="4593941"/>
            <a:ext cx="217759" cy="2214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29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7" presetClass="emph" presetSubtype="0" fill="remove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系統建構流程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460030" y="3556892"/>
            <a:ext cx="4071056" cy="716616"/>
            <a:chOff x="3189316" y="4309327"/>
            <a:chExt cx="2736304" cy="7166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資料蒐集與特徵建立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使用的標的為利用國內上市上櫃的股票資料所建構出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250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種技術指標，資料期間為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2007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年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4/23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至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年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5/12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1419937" y="35568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EAD6C4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rgbClr val="EAD6C4"/>
              </a:solidFill>
              <a:cs typeface="Arial" pitchFamily="34" charset="0"/>
            </a:endParaRPr>
          </a:p>
        </p:txBody>
      </p:sp>
      <p:grpSp>
        <p:nvGrpSpPr>
          <p:cNvPr id="26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460030" y="5728337"/>
            <a:ext cx="4071056" cy="531950"/>
            <a:chOff x="3189316" y="5173423"/>
            <a:chExt cx="2736304" cy="5319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建立預測模型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機器學習和深度學習，處理大量資料和變數及建立適當模型。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1419937" y="5728339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DEC7A9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rgbClr val="DEC7A9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2460030" y="4711061"/>
            <a:ext cx="4071056" cy="531950"/>
            <a:chOff x="7040896" y="4309327"/>
            <a:chExt cx="2736304" cy="5319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C007-7C8A-4F87-9E65-7B8536517A05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資料預處理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我們針對遺失質填補及特徵標準化。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1419937" y="4711062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DBCDC0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rgbClr val="DBCDC0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649672" y="4665749"/>
            <a:ext cx="4071056" cy="553998"/>
            <a:chOff x="6922602" y="5246191"/>
            <a:chExt cx="2736304" cy="5539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6922602" y="5246191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評估優化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6922602" y="5523190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延伸的附加功能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633176" y="3501026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B3A797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rgbClr val="B3A797"/>
              </a:solidFill>
              <a:cs typeface="Arial" pitchFamily="34" charset="0"/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649672" y="3726192"/>
            <a:ext cx="4247053" cy="459182"/>
            <a:chOff x="6922602" y="5246191"/>
            <a:chExt cx="2854598" cy="459182"/>
          </a:xfrm>
        </p:grpSpPr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6922602" y="5246191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績效表現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從模型中得知預測的準確率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306556" y="4527249"/>
            <a:ext cx="1185277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5F7482"/>
                </a:solidFill>
                <a:cs typeface="Arial" pitchFamily="34" charset="0"/>
              </a:rPr>
              <a:t>0</a:t>
            </a:r>
            <a:r>
              <a:rPr lang="en-US" altLang="zh-TW" sz="5400" b="1" dirty="0">
                <a:solidFill>
                  <a:srgbClr val="5F7482"/>
                </a:solidFill>
                <a:cs typeface="Arial" pitchFamily="34" charset="0"/>
              </a:rPr>
              <a:t>5</a:t>
            </a:r>
            <a:endParaRPr lang="ko-KR" altLang="en-US" sz="5400" b="1" dirty="0">
              <a:solidFill>
                <a:srgbClr val="5F7482"/>
              </a:solidFill>
              <a:cs typeface="Arial" pitchFamily="34" charset="0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286223" y="1968003"/>
            <a:ext cx="2059483" cy="823793"/>
          </a:xfrm>
          <a:custGeom>
            <a:avLst/>
            <a:gdLst>
              <a:gd name="connsiteX0" fmla="*/ 0 w 2059483"/>
              <a:gd name="connsiteY0" fmla="*/ 0 h 823793"/>
              <a:gd name="connsiteX1" fmla="*/ 1647587 w 2059483"/>
              <a:gd name="connsiteY1" fmla="*/ 0 h 823793"/>
              <a:gd name="connsiteX2" fmla="*/ 2059483 w 2059483"/>
              <a:gd name="connsiteY2" fmla="*/ 411897 h 823793"/>
              <a:gd name="connsiteX3" fmla="*/ 1647587 w 2059483"/>
              <a:gd name="connsiteY3" fmla="*/ 823793 h 823793"/>
              <a:gd name="connsiteX4" fmla="*/ 0 w 2059483"/>
              <a:gd name="connsiteY4" fmla="*/ 823793 h 823793"/>
              <a:gd name="connsiteX5" fmla="*/ 411897 w 2059483"/>
              <a:gd name="connsiteY5" fmla="*/ 411897 h 823793"/>
              <a:gd name="connsiteX6" fmla="*/ 0 w 2059483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9483" h="823793">
                <a:moveTo>
                  <a:pt x="0" y="0"/>
                </a:moveTo>
                <a:lnTo>
                  <a:pt x="1647587" y="0"/>
                </a:lnTo>
                <a:lnTo>
                  <a:pt x="2059483" y="411897"/>
                </a:lnTo>
                <a:lnTo>
                  <a:pt x="1647587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EAD6C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b="1" kern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資料蒐集與特徵建立</a:t>
            </a:r>
          </a:p>
        </p:txBody>
      </p:sp>
      <p:sp>
        <p:nvSpPr>
          <p:cNvPr id="9" name="手繪多邊形 8"/>
          <p:cNvSpPr/>
          <p:nvPr/>
        </p:nvSpPr>
        <p:spPr>
          <a:xfrm>
            <a:off x="2139758" y="1968003"/>
            <a:ext cx="2059483" cy="823793"/>
          </a:xfrm>
          <a:custGeom>
            <a:avLst/>
            <a:gdLst>
              <a:gd name="connsiteX0" fmla="*/ 0 w 2059483"/>
              <a:gd name="connsiteY0" fmla="*/ 0 h 823793"/>
              <a:gd name="connsiteX1" fmla="*/ 1647587 w 2059483"/>
              <a:gd name="connsiteY1" fmla="*/ 0 h 823793"/>
              <a:gd name="connsiteX2" fmla="*/ 2059483 w 2059483"/>
              <a:gd name="connsiteY2" fmla="*/ 411897 h 823793"/>
              <a:gd name="connsiteX3" fmla="*/ 1647587 w 2059483"/>
              <a:gd name="connsiteY3" fmla="*/ 823793 h 823793"/>
              <a:gd name="connsiteX4" fmla="*/ 0 w 2059483"/>
              <a:gd name="connsiteY4" fmla="*/ 823793 h 823793"/>
              <a:gd name="connsiteX5" fmla="*/ 411897 w 2059483"/>
              <a:gd name="connsiteY5" fmla="*/ 411897 h 823793"/>
              <a:gd name="connsiteX6" fmla="*/ 0 w 2059483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9483" h="823793">
                <a:moveTo>
                  <a:pt x="0" y="0"/>
                </a:moveTo>
                <a:lnTo>
                  <a:pt x="1647587" y="0"/>
                </a:lnTo>
                <a:lnTo>
                  <a:pt x="2059483" y="411897"/>
                </a:lnTo>
                <a:lnTo>
                  <a:pt x="1647587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DBCD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b="1" kern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10" name="手繪多邊形 9"/>
          <p:cNvSpPr/>
          <p:nvPr/>
        </p:nvSpPr>
        <p:spPr>
          <a:xfrm>
            <a:off x="3993293" y="1968003"/>
            <a:ext cx="2342827" cy="823793"/>
          </a:xfrm>
          <a:custGeom>
            <a:avLst/>
            <a:gdLst>
              <a:gd name="connsiteX0" fmla="*/ 0 w 2342827"/>
              <a:gd name="connsiteY0" fmla="*/ 0 h 823793"/>
              <a:gd name="connsiteX1" fmla="*/ 1930931 w 2342827"/>
              <a:gd name="connsiteY1" fmla="*/ 0 h 823793"/>
              <a:gd name="connsiteX2" fmla="*/ 2342827 w 2342827"/>
              <a:gd name="connsiteY2" fmla="*/ 411897 h 823793"/>
              <a:gd name="connsiteX3" fmla="*/ 1930931 w 2342827"/>
              <a:gd name="connsiteY3" fmla="*/ 823793 h 823793"/>
              <a:gd name="connsiteX4" fmla="*/ 0 w 2342827"/>
              <a:gd name="connsiteY4" fmla="*/ 823793 h 823793"/>
              <a:gd name="connsiteX5" fmla="*/ 411897 w 2342827"/>
              <a:gd name="connsiteY5" fmla="*/ 411897 h 823793"/>
              <a:gd name="connsiteX6" fmla="*/ 0 w 2342827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2827" h="823793">
                <a:moveTo>
                  <a:pt x="0" y="0"/>
                </a:moveTo>
                <a:lnTo>
                  <a:pt x="1930931" y="0"/>
                </a:lnTo>
                <a:lnTo>
                  <a:pt x="2342827" y="411897"/>
                </a:lnTo>
                <a:lnTo>
                  <a:pt x="1930931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DEC7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b="1" kern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建立預測模型</a:t>
            </a:r>
          </a:p>
        </p:txBody>
      </p:sp>
      <p:sp>
        <p:nvSpPr>
          <p:cNvPr id="11" name="手繪多邊形 10"/>
          <p:cNvSpPr/>
          <p:nvPr/>
        </p:nvSpPr>
        <p:spPr>
          <a:xfrm>
            <a:off x="6130172" y="1968003"/>
            <a:ext cx="2059483" cy="823793"/>
          </a:xfrm>
          <a:custGeom>
            <a:avLst/>
            <a:gdLst>
              <a:gd name="connsiteX0" fmla="*/ 0 w 2059483"/>
              <a:gd name="connsiteY0" fmla="*/ 0 h 823793"/>
              <a:gd name="connsiteX1" fmla="*/ 1647587 w 2059483"/>
              <a:gd name="connsiteY1" fmla="*/ 0 h 823793"/>
              <a:gd name="connsiteX2" fmla="*/ 2059483 w 2059483"/>
              <a:gd name="connsiteY2" fmla="*/ 411897 h 823793"/>
              <a:gd name="connsiteX3" fmla="*/ 1647587 w 2059483"/>
              <a:gd name="connsiteY3" fmla="*/ 823793 h 823793"/>
              <a:gd name="connsiteX4" fmla="*/ 0 w 2059483"/>
              <a:gd name="connsiteY4" fmla="*/ 823793 h 823793"/>
              <a:gd name="connsiteX5" fmla="*/ 411897 w 2059483"/>
              <a:gd name="connsiteY5" fmla="*/ 411897 h 823793"/>
              <a:gd name="connsiteX6" fmla="*/ 0 w 2059483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9483" h="823793">
                <a:moveTo>
                  <a:pt x="0" y="0"/>
                </a:moveTo>
                <a:lnTo>
                  <a:pt x="1647587" y="0"/>
                </a:lnTo>
                <a:lnTo>
                  <a:pt x="2059483" y="411897"/>
                </a:lnTo>
                <a:lnTo>
                  <a:pt x="1647587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B3A79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kern="1200" dirty="0">
                <a:ln>
                  <a:solidFill>
                    <a:schemeClr val="bg1"/>
                  </a:solidFill>
                </a:ln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2" name="手繪多邊形 11"/>
          <p:cNvSpPr/>
          <p:nvPr/>
        </p:nvSpPr>
        <p:spPr>
          <a:xfrm>
            <a:off x="7983707" y="1968003"/>
            <a:ext cx="2059483" cy="823793"/>
          </a:xfrm>
          <a:custGeom>
            <a:avLst/>
            <a:gdLst>
              <a:gd name="connsiteX0" fmla="*/ 0 w 2059483"/>
              <a:gd name="connsiteY0" fmla="*/ 0 h 823793"/>
              <a:gd name="connsiteX1" fmla="*/ 1647587 w 2059483"/>
              <a:gd name="connsiteY1" fmla="*/ 0 h 823793"/>
              <a:gd name="connsiteX2" fmla="*/ 2059483 w 2059483"/>
              <a:gd name="connsiteY2" fmla="*/ 411897 h 823793"/>
              <a:gd name="connsiteX3" fmla="*/ 1647587 w 2059483"/>
              <a:gd name="connsiteY3" fmla="*/ 823793 h 823793"/>
              <a:gd name="connsiteX4" fmla="*/ 0 w 2059483"/>
              <a:gd name="connsiteY4" fmla="*/ 823793 h 823793"/>
              <a:gd name="connsiteX5" fmla="*/ 411897 w 2059483"/>
              <a:gd name="connsiteY5" fmla="*/ 411897 h 823793"/>
              <a:gd name="connsiteX6" fmla="*/ 0 w 2059483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9483" h="823793">
                <a:moveTo>
                  <a:pt x="0" y="0"/>
                </a:moveTo>
                <a:lnTo>
                  <a:pt x="1647587" y="0"/>
                </a:lnTo>
                <a:lnTo>
                  <a:pt x="2059483" y="411897"/>
                </a:lnTo>
                <a:lnTo>
                  <a:pt x="1647587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5F748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b="1" kern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評估優化</a:t>
            </a:r>
          </a:p>
        </p:txBody>
      </p:sp>
      <p:sp>
        <p:nvSpPr>
          <p:cNvPr id="13" name="手繪多邊形 12"/>
          <p:cNvSpPr/>
          <p:nvPr/>
        </p:nvSpPr>
        <p:spPr>
          <a:xfrm>
            <a:off x="9837242" y="1968003"/>
            <a:ext cx="2059483" cy="823793"/>
          </a:xfrm>
          <a:custGeom>
            <a:avLst/>
            <a:gdLst>
              <a:gd name="connsiteX0" fmla="*/ 0 w 2059483"/>
              <a:gd name="connsiteY0" fmla="*/ 0 h 823793"/>
              <a:gd name="connsiteX1" fmla="*/ 1647587 w 2059483"/>
              <a:gd name="connsiteY1" fmla="*/ 0 h 823793"/>
              <a:gd name="connsiteX2" fmla="*/ 2059483 w 2059483"/>
              <a:gd name="connsiteY2" fmla="*/ 411897 h 823793"/>
              <a:gd name="connsiteX3" fmla="*/ 1647587 w 2059483"/>
              <a:gd name="connsiteY3" fmla="*/ 823793 h 823793"/>
              <a:gd name="connsiteX4" fmla="*/ 0 w 2059483"/>
              <a:gd name="connsiteY4" fmla="*/ 823793 h 823793"/>
              <a:gd name="connsiteX5" fmla="*/ 411897 w 2059483"/>
              <a:gd name="connsiteY5" fmla="*/ 411897 h 823793"/>
              <a:gd name="connsiteX6" fmla="*/ 0 w 2059483"/>
              <a:gd name="connsiteY6" fmla="*/ 0 h 8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9483" h="823793">
                <a:moveTo>
                  <a:pt x="0" y="0"/>
                </a:moveTo>
                <a:lnTo>
                  <a:pt x="1647587" y="0"/>
                </a:lnTo>
                <a:lnTo>
                  <a:pt x="2059483" y="411897"/>
                </a:lnTo>
                <a:lnTo>
                  <a:pt x="1647587" y="823793"/>
                </a:lnTo>
                <a:lnTo>
                  <a:pt x="0" y="823793"/>
                </a:lnTo>
                <a:lnTo>
                  <a:pt x="411897" y="411897"/>
                </a:lnTo>
                <a:lnTo>
                  <a:pt x="0" y="0"/>
                </a:lnTo>
                <a:close/>
              </a:path>
            </a:pathLst>
          </a:custGeom>
          <a:solidFill>
            <a:srgbClr val="444C5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906" tIns="22670" rIns="434566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700" b="1" kern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呈現結果</a:t>
            </a:r>
            <a:endParaRPr lang="en-US" altLang="zh-TW" sz="1700" b="1" kern="12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673828" y="5683823"/>
            <a:ext cx="4071056" cy="553998"/>
            <a:chOff x="6922602" y="5246191"/>
            <a:chExt cx="2736304" cy="553998"/>
          </a:xfrm>
        </p:grpSpPr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6922602" y="5246191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呈現結果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6922602" y="5523190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633176" y="5552358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444C57"/>
                </a:solidFill>
                <a:cs typeface="Arial" pitchFamily="34" charset="0"/>
              </a:rPr>
              <a:t>0</a:t>
            </a:r>
            <a:r>
              <a:rPr lang="en-US" altLang="zh-TW" sz="5400" b="1" dirty="0">
                <a:solidFill>
                  <a:srgbClr val="444C57"/>
                </a:solidFill>
                <a:cs typeface="Arial" pitchFamily="34" charset="0"/>
              </a:rPr>
              <a:t>6</a:t>
            </a:r>
            <a:endParaRPr lang="ko-KR" altLang="en-US" sz="5400" b="1" dirty="0">
              <a:solidFill>
                <a:srgbClr val="444C57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3" grpId="0"/>
      <p:bldP spid="37" grpId="0"/>
      <p:bldP spid="38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柱 2">
            <a:extLst>
              <a:ext uri="{FF2B5EF4-FFF2-40B4-BE49-F238E27FC236}">
                <a16:creationId xmlns:a16="http://schemas.microsoft.com/office/drawing/2014/main" id="{43BC8460-C0E9-374E-A944-9E8B547FC687}"/>
              </a:ext>
            </a:extLst>
          </p:cNvPr>
          <p:cNvSpPr/>
          <p:nvPr/>
        </p:nvSpPr>
        <p:spPr>
          <a:xfrm>
            <a:off x="7492982" y="3637354"/>
            <a:ext cx="2342835" cy="1228397"/>
          </a:xfrm>
          <a:prstGeom prst="can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63500" cap="flat">
            <a:solidFill>
              <a:schemeClr val="accent1"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  <a:highlight>
                <a:srgbClr val="0000FF"/>
              </a:highlight>
            </a:endParaRPr>
          </a:p>
        </p:txBody>
      </p:sp>
      <p:sp>
        <p:nvSpPr>
          <p:cNvPr id="4" name="圓柱 3">
            <a:extLst>
              <a:ext uri="{FF2B5EF4-FFF2-40B4-BE49-F238E27FC236}">
                <a16:creationId xmlns:a16="http://schemas.microsoft.com/office/drawing/2014/main" id="{BADCDC79-C47A-0441-9C00-3A426BE77187}"/>
              </a:ext>
            </a:extLst>
          </p:cNvPr>
          <p:cNvSpPr/>
          <p:nvPr/>
        </p:nvSpPr>
        <p:spPr>
          <a:xfrm>
            <a:off x="7492982" y="3023155"/>
            <a:ext cx="2342835" cy="1228397"/>
          </a:xfrm>
          <a:prstGeom prst="can">
            <a:avLst>
              <a:gd name="adj" fmla="val 50000"/>
            </a:avLst>
          </a:prstGeom>
          <a:solidFill>
            <a:schemeClr val="accent3"/>
          </a:solidFill>
          <a:ln w="63500" cap="flat">
            <a:solidFill>
              <a:schemeClr val="accent1"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  <a:highlight>
                <a:srgbClr val="0000FF"/>
              </a:highlight>
            </a:endParaRPr>
          </a:p>
        </p:txBody>
      </p:sp>
      <p:sp>
        <p:nvSpPr>
          <p:cNvPr id="5" name="圓柱 4">
            <a:extLst>
              <a:ext uri="{FF2B5EF4-FFF2-40B4-BE49-F238E27FC236}">
                <a16:creationId xmlns:a16="http://schemas.microsoft.com/office/drawing/2014/main" id="{0D641955-6E5A-FA47-817E-9764DEFCB81E}"/>
              </a:ext>
            </a:extLst>
          </p:cNvPr>
          <p:cNvSpPr/>
          <p:nvPr/>
        </p:nvSpPr>
        <p:spPr>
          <a:xfrm>
            <a:off x="7492981" y="2408956"/>
            <a:ext cx="2342835" cy="1228397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63500" cap="flat">
            <a:solidFill>
              <a:schemeClr val="accent1"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  <a:highlight>
                <a:srgbClr val="0000FF"/>
              </a:highligh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1ECE6B-508D-564F-A78C-3AD2D895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7" y="95506"/>
            <a:ext cx="3251200" cy="3251200"/>
          </a:xfrm>
          <a:prstGeom prst="rect">
            <a:avLst/>
          </a:prstGeom>
        </p:spPr>
      </p:pic>
      <p:sp>
        <p:nvSpPr>
          <p:cNvPr id="9" name="向右箭號 8">
            <a:extLst>
              <a:ext uri="{FF2B5EF4-FFF2-40B4-BE49-F238E27FC236}">
                <a16:creationId xmlns:a16="http://schemas.microsoft.com/office/drawing/2014/main" id="{66068F75-91AF-6742-BB5F-013476C949CD}"/>
              </a:ext>
            </a:extLst>
          </p:cNvPr>
          <p:cNvSpPr/>
          <p:nvPr/>
        </p:nvSpPr>
        <p:spPr>
          <a:xfrm>
            <a:off x="5882111" y="3346706"/>
            <a:ext cx="1073913" cy="58129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D51F19E-7F0D-C74B-9073-8569420F0990}"/>
              </a:ext>
            </a:extLst>
          </p:cNvPr>
          <p:cNvSpPr txBox="1"/>
          <p:nvPr/>
        </p:nvSpPr>
        <p:spPr>
          <a:xfrm>
            <a:off x="3160028" y="2557427"/>
            <a:ext cx="325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開盤價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收盤價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最高價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最低價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成交股數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en-US" altLang="zh-CN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250</a:t>
            </a: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種技術指標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</a:t>
            </a: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多萬筆資料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184CA1C-23A9-7C42-BD12-01865145FE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69" y="1308354"/>
            <a:ext cx="2090058" cy="1076380"/>
          </a:xfrm>
          <a:prstGeom prst="rect">
            <a:avLst/>
          </a:prstGeom>
        </p:spPr>
      </p:pic>
      <p:sp>
        <p:nvSpPr>
          <p:cNvPr id="18" name="向右箭號 17">
            <a:extLst>
              <a:ext uri="{FF2B5EF4-FFF2-40B4-BE49-F238E27FC236}">
                <a16:creationId xmlns:a16="http://schemas.microsoft.com/office/drawing/2014/main" id="{72DF08D6-33AA-7B40-90F8-3E8B864DBC15}"/>
              </a:ext>
            </a:extLst>
          </p:cNvPr>
          <p:cNvSpPr/>
          <p:nvPr/>
        </p:nvSpPr>
        <p:spPr>
          <a:xfrm rot="5400000">
            <a:off x="7661402" y="6220171"/>
            <a:ext cx="2005991" cy="52555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772A653-84F7-D641-B5EA-68AF93896E49}"/>
              </a:ext>
            </a:extLst>
          </p:cNvPr>
          <p:cNvCxnSpPr>
            <a:cxnSpLocks/>
          </p:cNvCxnSpPr>
          <p:nvPr/>
        </p:nvCxnSpPr>
        <p:spPr>
          <a:xfrm>
            <a:off x="1514763" y="-1801091"/>
            <a:ext cx="0" cy="336245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328FA3-1B7B-0A4F-82C9-E6C42CF68221}"/>
              </a:ext>
            </a:extLst>
          </p:cNvPr>
          <p:cNvSpPr txBox="1"/>
          <p:nvPr/>
        </p:nvSpPr>
        <p:spPr>
          <a:xfrm>
            <a:off x="7492981" y="4988184"/>
            <a:ext cx="312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2007/04/23 – </a:t>
            </a:r>
            <a:r>
              <a:rPr kumimoji="1" lang="zh-CN" altLang="en-US" dirty="0"/>
              <a:t>至今</a:t>
            </a:r>
            <a:endParaRPr kumimoji="1" lang="zh-TW" altLang="en-US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0B31EEA-3F05-6A41-9869-B0DCCA263EFC}"/>
              </a:ext>
            </a:extLst>
          </p:cNvPr>
          <p:cNvSpPr txBox="1"/>
          <p:nvPr/>
        </p:nvSpPr>
        <p:spPr>
          <a:xfrm>
            <a:off x="3140363" y="298161"/>
            <a:ext cx="653927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Step1: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資料搜集與特徵建立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3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9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465518-2897-0841-8781-DD1FBA33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072" y="1083383"/>
            <a:ext cx="8319705" cy="5249435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E9E1649B-86ED-1D49-B1BF-F3DB8B7FBE09}"/>
              </a:ext>
            </a:extLst>
          </p:cNvPr>
          <p:cNvSpPr/>
          <p:nvPr/>
        </p:nvSpPr>
        <p:spPr>
          <a:xfrm rot="5400000">
            <a:off x="7659293" y="-182388"/>
            <a:ext cx="2005991" cy="52555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accent3"/>
              </a:solidFill>
            </a:endParaRPr>
          </a:p>
        </p:txBody>
      </p:sp>
      <p:pic>
        <p:nvPicPr>
          <p:cNvPr id="4" name="圖形 3" descr="上升趨勢">
            <a:extLst>
              <a:ext uri="{FF2B5EF4-FFF2-40B4-BE49-F238E27FC236}">
                <a16:creationId xmlns:a16="http://schemas.microsoft.com/office/drawing/2014/main" id="{64B5D2DD-7245-4B4D-BCE7-5F55213E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672" y="3189839"/>
            <a:ext cx="2882200" cy="2882200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0F848207-6BB9-5C4A-9040-E66F92EE667B}"/>
              </a:ext>
            </a:extLst>
          </p:cNvPr>
          <p:cNvSpPr txBox="1"/>
          <p:nvPr/>
        </p:nvSpPr>
        <p:spPr>
          <a:xfrm>
            <a:off x="0" y="170408"/>
            <a:ext cx="4341217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Step2: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資料預處理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C38016-C52A-0743-A430-470146547FEC}"/>
              </a:ext>
            </a:extLst>
          </p:cNvPr>
          <p:cNvSpPr txBox="1"/>
          <p:nvPr/>
        </p:nvSpPr>
        <p:spPr>
          <a:xfrm>
            <a:off x="400672" y="2849073"/>
            <a:ext cx="313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補值、特徵標準化</a:t>
            </a:r>
          </a:p>
        </p:txBody>
      </p:sp>
    </p:spTree>
    <p:extLst>
      <p:ext uri="{BB962C8B-B14F-4D97-AF65-F5344CB8AC3E}">
        <p14:creationId xmlns:p14="http://schemas.microsoft.com/office/powerpoint/2010/main" val="258447490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4063449" y="1567512"/>
            <a:ext cx="4342885" cy="3919637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C8610E-CFCB-45C3-96BE-04937F5D1E76}"/>
              </a:ext>
            </a:extLst>
          </p:cNvPr>
          <p:cNvSpPr txBox="1"/>
          <p:nvPr/>
        </p:nvSpPr>
        <p:spPr>
          <a:xfrm>
            <a:off x="8738656" y="2213674"/>
            <a:ext cx="26541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XGBoost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FDEEF-6E21-4A86-AFEF-7376BD83C8F2}"/>
              </a:ext>
            </a:extLst>
          </p:cNvPr>
          <p:cNvSpPr txBox="1"/>
          <p:nvPr/>
        </p:nvSpPr>
        <p:spPr>
          <a:xfrm>
            <a:off x="8743953" y="4687300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305E82-85DA-4D1C-8F82-6C2FEFD440C4}"/>
              </a:ext>
            </a:extLst>
          </p:cNvPr>
          <p:cNvSpPr txBox="1"/>
          <p:nvPr/>
        </p:nvSpPr>
        <p:spPr>
          <a:xfrm>
            <a:off x="799243" y="2352557"/>
            <a:ext cx="27813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RandomForest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43196" y="161116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C30D1-F21B-49D0-BAA9-98005FD92E97}"/>
              </a:ext>
            </a:extLst>
          </p:cNvPr>
          <p:cNvSpPr txBox="1"/>
          <p:nvPr/>
        </p:nvSpPr>
        <p:spPr>
          <a:xfrm>
            <a:off x="788648" y="4822125"/>
            <a:ext cx="26541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LightGBM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549713" y="2168091"/>
            <a:ext cx="1355310" cy="1510415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CABA7F2F-8691-2A46-BD31-0742D013AAA9}"/>
              </a:ext>
            </a:extLst>
          </p:cNvPr>
          <p:cNvSpPr/>
          <p:nvPr/>
        </p:nvSpPr>
        <p:spPr>
          <a:xfrm>
            <a:off x="9521645" y="4852902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LSTM</a:t>
            </a:r>
            <a:endParaRPr lang="zh-TW" altLang="en-US" sz="2800" b="1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FC0FB404-C75B-F147-9BCB-7DE26C080D54}"/>
              </a:ext>
            </a:extLst>
          </p:cNvPr>
          <p:cNvSpPr/>
          <p:nvPr/>
        </p:nvSpPr>
        <p:spPr>
          <a:xfrm rot="20700000">
            <a:off x="1957654" y="1746458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2F85227B-74A8-AA4A-B05A-EC3A25AB48C5}"/>
              </a:ext>
            </a:extLst>
          </p:cNvPr>
          <p:cNvSpPr/>
          <p:nvPr/>
        </p:nvSpPr>
        <p:spPr>
          <a:xfrm>
            <a:off x="9787903" y="1567512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A95B614F-7DBD-7A48-A576-85CAE6E01EA9}"/>
              </a:ext>
            </a:extLst>
          </p:cNvPr>
          <p:cNvSpPr/>
          <p:nvPr/>
        </p:nvSpPr>
        <p:spPr>
          <a:xfrm rot="20700000">
            <a:off x="9902361" y="1702809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0" name="Oval 25">
            <a:extLst>
              <a:ext uri="{FF2B5EF4-FFF2-40B4-BE49-F238E27FC236}">
                <a16:creationId xmlns:a16="http://schemas.microsoft.com/office/drawing/2014/main" id="{1F0FD338-611C-9F41-8C12-E18E7D68812C}"/>
              </a:ext>
            </a:extLst>
          </p:cNvPr>
          <p:cNvSpPr/>
          <p:nvPr/>
        </p:nvSpPr>
        <p:spPr>
          <a:xfrm>
            <a:off x="9787903" y="4083836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FE3B0C69-1B4F-564C-8F84-F0C081852FF6}"/>
              </a:ext>
            </a:extLst>
          </p:cNvPr>
          <p:cNvSpPr/>
          <p:nvPr/>
        </p:nvSpPr>
        <p:spPr>
          <a:xfrm rot="20700000">
            <a:off x="9902361" y="4219133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FFC4F423-C9F8-734B-A950-B257F164483A}"/>
              </a:ext>
            </a:extLst>
          </p:cNvPr>
          <p:cNvSpPr txBox="1"/>
          <p:nvPr/>
        </p:nvSpPr>
        <p:spPr>
          <a:xfrm>
            <a:off x="1" y="146090"/>
            <a:ext cx="4744574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Step3: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85BF722-46BE-4A0F-AACC-18CC1633769E}"/>
                  </a:ext>
                </a:extLst>
              </p:cNvPr>
              <p:cNvSpPr txBox="1"/>
              <p:nvPr/>
            </p:nvSpPr>
            <p:spPr>
              <a:xfrm>
                <a:off x="4744575" y="2583550"/>
                <a:ext cx="2954655" cy="873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400" dirty="0"/>
                            <m:t>N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日後調整後開盤價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今日調整後開盤價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85BF722-46BE-4A0F-AACC-18CC1633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575" y="2583550"/>
                <a:ext cx="2954655" cy="873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AFB18380-8466-411E-8035-7EAE0661426B}"/>
              </a:ext>
            </a:extLst>
          </p:cNvPr>
          <p:cNvSpPr txBox="1"/>
          <p:nvPr/>
        </p:nvSpPr>
        <p:spPr>
          <a:xfrm>
            <a:off x="5429616" y="1894257"/>
            <a:ext cx="204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預測目標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E8C4B4A-A193-4A73-98DA-D998CA8510F2}"/>
                  </a:ext>
                </a:extLst>
              </p:cNvPr>
              <p:cNvSpPr txBox="1"/>
              <p:nvPr/>
            </p:nvSpPr>
            <p:spPr>
              <a:xfrm>
                <a:off x="4997145" y="3955945"/>
                <a:ext cx="255518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&gt; 1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1</a:t>
                </a:r>
                <a:r>
                  <a:rPr lang="zh-TW" altLang="en-US" sz="2400" dirty="0"/>
                  <a:t>：代表漲</a:t>
                </a:r>
                <a:endParaRPr lang="en-US" altLang="zh-TW" sz="2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&lt; 1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0</a:t>
                </a:r>
                <a:r>
                  <a:rPr lang="zh-TW" altLang="en-US" sz="2400" dirty="0"/>
                  <a:t>：代表跌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E8C4B4A-A193-4A73-98DA-D998CA851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145" y="3955945"/>
                <a:ext cx="2555187" cy="738664"/>
              </a:xfrm>
              <a:prstGeom prst="rect">
                <a:avLst/>
              </a:prstGeom>
              <a:blipFill>
                <a:blip r:embed="rId3"/>
                <a:stretch>
                  <a:fillRect l="-6921" t="-13223" r="-6205" b="-24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0218B75-E63E-4569-B77B-68C6B92BD299}"/>
              </a:ext>
            </a:extLst>
          </p:cNvPr>
          <p:cNvSpPr txBox="1"/>
          <p:nvPr/>
        </p:nvSpPr>
        <p:spPr>
          <a:xfrm>
            <a:off x="5205437" y="3883958"/>
            <a:ext cx="2032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</a:t>
            </a:r>
            <a:r>
              <a:rPr lang="zh-TW" altLang="en-US" sz="2400" dirty="0"/>
              <a:t>轉換為</a:t>
            </a:r>
            <a:r>
              <a:rPr lang="en-US" altLang="zh-TW" sz="2400" dirty="0"/>
              <a:t>True</a:t>
            </a:r>
          </a:p>
          <a:p>
            <a:r>
              <a:rPr lang="en-US" altLang="zh-TW" sz="2400" dirty="0"/>
              <a:t>0</a:t>
            </a:r>
            <a:r>
              <a:rPr lang="zh-TW" altLang="en-US" sz="2400" dirty="0"/>
              <a:t>轉換為</a:t>
            </a:r>
            <a:r>
              <a:rPr lang="en-US" altLang="zh-TW" sz="2400" dirty="0"/>
              <a:t>False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29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33" grpId="0"/>
      <p:bldP spid="33" grpId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群組 82">
            <a:extLst>
              <a:ext uri="{FF2B5EF4-FFF2-40B4-BE49-F238E27FC236}">
                <a16:creationId xmlns:a16="http://schemas.microsoft.com/office/drawing/2014/main" id="{CEE7ECED-10B3-C24E-A604-C30701A7A54F}"/>
              </a:ext>
            </a:extLst>
          </p:cNvPr>
          <p:cNvGrpSpPr/>
          <p:nvPr/>
        </p:nvGrpSpPr>
        <p:grpSpPr>
          <a:xfrm>
            <a:off x="2713966" y="1727156"/>
            <a:ext cx="7014636" cy="3261404"/>
            <a:chOff x="57860" y="-1512316"/>
            <a:chExt cx="4732314" cy="1906304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D583E7E-F20D-B144-AF19-8498381285E5}"/>
                </a:ext>
              </a:extLst>
            </p:cNvPr>
            <p:cNvSpPr/>
            <p:nvPr/>
          </p:nvSpPr>
          <p:spPr>
            <a:xfrm>
              <a:off x="3230320" y="73948"/>
              <a:ext cx="1559854" cy="320040"/>
            </a:xfrm>
            <a:prstGeom prst="rect">
              <a:avLst/>
            </a:prstGeom>
            <a:solidFill>
              <a:srgbClr val="ED7D31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測試集</a:t>
              </a:r>
              <a:endParaRPr kumimoji="0" lang="zh-TW" altLang="en-US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文字方塊 47">
              <a:extLst>
                <a:ext uri="{FF2B5EF4-FFF2-40B4-BE49-F238E27FC236}">
                  <a16:creationId xmlns:a16="http://schemas.microsoft.com/office/drawing/2014/main" id="{F71BBBE6-95EF-6A46-BB17-A5A84E9DFE57}"/>
                </a:ext>
              </a:extLst>
            </p:cNvPr>
            <p:cNvSpPr txBox="1"/>
            <p:nvPr/>
          </p:nvSpPr>
          <p:spPr>
            <a:xfrm>
              <a:off x="57860" y="73948"/>
              <a:ext cx="3172460" cy="320040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訓練集</a:t>
              </a:r>
              <a:endParaRPr kumimoji="0" lang="zh-TW" altLang="en-US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54">
              <a:extLst>
                <a:ext uri="{FF2B5EF4-FFF2-40B4-BE49-F238E27FC236}">
                  <a16:creationId xmlns:a16="http://schemas.microsoft.com/office/drawing/2014/main" id="{F4EBB088-08C5-EE43-83D5-E6DE370AB154}"/>
                </a:ext>
              </a:extLst>
            </p:cNvPr>
            <p:cNvSpPr txBox="1"/>
            <p:nvPr/>
          </p:nvSpPr>
          <p:spPr>
            <a:xfrm>
              <a:off x="812446" y="-1512316"/>
              <a:ext cx="3054096" cy="4699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 Unicode MS" panose="020B0604020202020204" pitchFamily="34" charset="-128"/>
                </a:rPr>
                <a:t>學習方式：</a:t>
              </a:r>
              <a:r>
                <a:rPr kumimoji="0" lang="zh-TW" altLang="en-US" sz="2400" b="1" i="0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 Unicode MS" panose="020B0604020202020204" pitchFamily="34" charset="-128"/>
                </a:rPr>
                <a:t>一次性學習</a:t>
              </a:r>
              <a:endParaRPr kumimoji="0" lang="zh-TW" altLang="en-US" sz="2400" i="0" strike="noStrike" kern="1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8"/>
              </a:endParaRPr>
            </a:p>
          </p:txBody>
        </p:sp>
      </p:grpSp>
      <p:sp>
        <p:nvSpPr>
          <p:cNvPr id="90" name="向右箭號 89">
            <a:extLst>
              <a:ext uri="{FF2B5EF4-FFF2-40B4-BE49-F238E27FC236}">
                <a16:creationId xmlns:a16="http://schemas.microsoft.com/office/drawing/2014/main" id="{5A1FAE86-1533-004F-8D43-DDD0CDAE3322}"/>
              </a:ext>
            </a:extLst>
          </p:cNvPr>
          <p:cNvSpPr/>
          <p:nvPr/>
        </p:nvSpPr>
        <p:spPr>
          <a:xfrm rot="5400000">
            <a:off x="5721686" y="3526669"/>
            <a:ext cx="748627" cy="397048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>
              <a:solidFill>
                <a:schemeClr val="accent3"/>
              </a:solidFill>
            </a:endParaRPr>
          </a:p>
        </p:txBody>
      </p:sp>
      <p:sp>
        <p:nvSpPr>
          <p:cNvPr id="91" name="文字方塊 65">
            <a:extLst>
              <a:ext uri="{FF2B5EF4-FFF2-40B4-BE49-F238E27FC236}">
                <a16:creationId xmlns:a16="http://schemas.microsoft.com/office/drawing/2014/main" id="{965348AC-A0D4-214D-A088-5244B47AAE45}"/>
              </a:ext>
            </a:extLst>
          </p:cNvPr>
          <p:cNvSpPr txBox="1"/>
          <p:nvPr/>
        </p:nvSpPr>
        <p:spPr>
          <a:xfrm>
            <a:off x="2671851" y="2566668"/>
            <a:ext cx="7056751" cy="748628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全樣本資料集</a:t>
            </a:r>
            <a:endParaRPr kumimoji="0" lang="zh-TW" altLang="en-US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A2E497-D9BD-0040-BFF6-764A8D34E80C}"/>
              </a:ext>
            </a:extLst>
          </p:cNvPr>
          <p:cNvSpPr txBox="1"/>
          <p:nvPr/>
        </p:nvSpPr>
        <p:spPr>
          <a:xfrm>
            <a:off x="2377211" y="5004801"/>
            <a:ext cx="5687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1600" dirty="0"/>
              <a:t>2017/12/31</a:t>
            </a:r>
            <a:endParaRPr kumimoji="1" lang="zh-TW" altLang="en-US" sz="1600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FC683700-B288-A240-9A27-4BFD412D8129}"/>
              </a:ext>
            </a:extLst>
          </p:cNvPr>
          <p:cNvSpPr txBox="1"/>
          <p:nvPr/>
        </p:nvSpPr>
        <p:spPr>
          <a:xfrm>
            <a:off x="1" y="146090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Step3: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建立模型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33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3028D47B-A4DF-B84D-9472-6480D2716E81}"/>
              </a:ext>
            </a:extLst>
          </p:cNvPr>
          <p:cNvGrpSpPr/>
          <p:nvPr/>
        </p:nvGrpSpPr>
        <p:grpSpPr>
          <a:xfrm>
            <a:off x="1442720" y="959968"/>
            <a:ext cx="8849360" cy="5043121"/>
            <a:chOff x="-485615" y="-798515"/>
            <a:chExt cx="5788944" cy="3499740"/>
          </a:xfrm>
        </p:grpSpPr>
        <p:sp>
          <p:nvSpPr>
            <p:cNvPr id="4" name="文字方塊 65">
              <a:extLst>
                <a:ext uri="{FF2B5EF4-FFF2-40B4-BE49-F238E27FC236}">
                  <a16:creationId xmlns:a16="http://schemas.microsoft.com/office/drawing/2014/main" id="{9716F188-A34E-614E-8F64-C1656C985717}"/>
                </a:ext>
              </a:extLst>
            </p:cNvPr>
            <p:cNvSpPr txBox="1"/>
            <p:nvPr/>
          </p:nvSpPr>
          <p:spPr>
            <a:xfrm>
              <a:off x="202374" y="-378955"/>
              <a:ext cx="5100955" cy="495706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全樣本資料集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68">
              <a:extLst>
                <a:ext uri="{FF2B5EF4-FFF2-40B4-BE49-F238E27FC236}">
                  <a16:creationId xmlns:a16="http://schemas.microsoft.com/office/drawing/2014/main" id="{CD903893-19B7-A84E-9ABD-6551522A05A2}"/>
                </a:ext>
              </a:extLst>
            </p:cNvPr>
            <p:cNvSpPr txBox="1"/>
            <p:nvPr/>
          </p:nvSpPr>
          <p:spPr>
            <a:xfrm>
              <a:off x="768570" y="-798515"/>
              <a:ext cx="3579657" cy="6606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學習方式：</a:t>
              </a:r>
              <a:r>
                <a:rPr kumimoji="0" lang="zh-TW" altLang="en-US" sz="2400" b="1" i="0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漸進式學習</a:t>
              </a:r>
              <a:endParaRPr kumimoji="0" lang="zh-TW" altLang="en-US" sz="2400" b="0" i="0" strike="noStrike" kern="1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B166C1-275D-7A4C-ABE5-7BE5947921B3}"/>
                </a:ext>
              </a:extLst>
            </p:cNvPr>
            <p:cNvSpPr/>
            <p:nvPr/>
          </p:nvSpPr>
          <p:spPr>
            <a:xfrm>
              <a:off x="1384004" y="324658"/>
              <a:ext cx="1048115" cy="334136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測試集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6">
              <a:extLst>
                <a:ext uri="{FF2B5EF4-FFF2-40B4-BE49-F238E27FC236}">
                  <a16:creationId xmlns:a16="http://schemas.microsoft.com/office/drawing/2014/main" id="{1EA9CB81-A85B-6548-83C8-1C84B6CEE234}"/>
                </a:ext>
              </a:extLst>
            </p:cNvPr>
            <p:cNvSpPr txBox="1"/>
            <p:nvPr/>
          </p:nvSpPr>
          <p:spPr>
            <a:xfrm>
              <a:off x="246619" y="320927"/>
              <a:ext cx="1137384" cy="327074"/>
            </a:xfrm>
            <a:prstGeom prst="rect">
              <a:avLst/>
            </a:prstGeom>
            <a:solidFill>
              <a:srgbClr val="ED8B0D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訓練集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E989B9-C4B2-5F43-9308-97C4484F19A8}"/>
                </a:ext>
              </a:extLst>
            </p:cNvPr>
            <p:cNvSpPr/>
            <p:nvPr/>
          </p:nvSpPr>
          <p:spPr>
            <a:xfrm>
              <a:off x="2432119" y="320927"/>
              <a:ext cx="2821676" cy="337868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未使用樣本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E23C195-BF7A-BA4C-9DB4-414FD41B02B5}"/>
                </a:ext>
              </a:extLst>
            </p:cNvPr>
            <p:cNvSpPr/>
            <p:nvPr/>
          </p:nvSpPr>
          <p:spPr>
            <a:xfrm>
              <a:off x="2380972" y="809955"/>
              <a:ext cx="920198" cy="346461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測試集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77">
              <a:extLst>
                <a:ext uri="{FF2B5EF4-FFF2-40B4-BE49-F238E27FC236}">
                  <a16:creationId xmlns:a16="http://schemas.microsoft.com/office/drawing/2014/main" id="{A7C13277-037E-554F-8A3E-EB0EB92D177C}"/>
                </a:ext>
              </a:extLst>
            </p:cNvPr>
            <p:cNvSpPr txBox="1"/>
            <p:nvPr/>
          </p:nvSpPr>
          <p:spPr>
            <a:xfrm>
              <a:off x="1353311" y="809956"/>
              <a:ext cx="1027661" cy="350306"/>
            </a:xfrm>
            <a:prstGeom prst="rect">
              <a:avLst/>
            </a:prstGeom>
            <a:solidFill>
              <a:srgbClr val="ED8B0D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訓練集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79A498-0D40-354E-9135-4BE13F0F17FC}"/>
                </a:ext>
              </a:extLst>
            </p:cNvPr>
            <p:cNvSpPr/>
            <p:nvPr/>
          </p:nvSpPr>
          <p:spPr>
            <a:xfrm>
              <a:off x="3301170" y="815155"/>
              <a:ext cx="1952626" cy="350306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未使用樣本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B45252-E3F0-334F-A50A-48E7FAE1093D}"/>
                </a:ext>
              </a:extLst>
            </p:cNvPr>
            <p:cNvSpPr/>
            <p:nvPr/>
          </p:nvSpPr>
          <p:spPr>
            <a:xfrm>
              <a:off x="3010978" y="1351999"/>
              <a:ext cx="779780" cy="34353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測試集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80">
              <a:extLst>
                <a:ext uri="{FF2B5EF4-FFF2-40B4-BE49-F238E27FC236}">
                  <a16:creationId xmlns:a16="http://schemas.microsoft.com/office/drawing/2014/main" id="{33FF167F-503B-5146-8E14-E4930D7CC8B7}"/>
                </a:ext>
              </a:extLst>
            </p:cNvPr>
            <p:cNvSpPr txBox="1"/>
            <p:nvPr/>
          </p:nvSpPr>
          <p:spPr>
            <a:xfrm>
              <a:off x="1694942" y="1357667"/>
              <a:ext cx="1316036" cy="337868"/>
            </a:xfrm>
            <a:prstGeom prst="rect">
              <a:avLst/>
            </a:prstGeom>
            <a:solidFill>
              <a:srgbClr val="ED8B0D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訓練集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BEC2D22-682F-5140-B7F2-DFBCF86EC8A4}"/>
                </a:ext>
              </a:extLst>
            </p:cNvPr>
            <p:cNvSpPr/>
            <p:nvPr/>
          </p:nvSpPr>
          <p:spPr>
            <a:xfrm>
              <a:off x="3790758" y="1345229"/>
              <a:ext cx="1463035" cy="350306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未使用樣本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2C9E31-7A71-4743-AF65-D8C97F0AEBFF}"/>
                </a:ext>
              </a:extLst>
            </p:cNvPr>
            <p:cNvSpPr/>
            <p:nvPr/>
          </p:nvSpPr>
          <p:spPr>
            <a:xfrm>
              <a:off x="3400867" y="1829536"/>
              <a:ext cx="779780" cy="34353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測試集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83">
              <a:extLst>
                <a:ext uri="{FF2B5EF4-FFF2-40B4-BE49-F238E27FC236}">
                  <a16:creationId xmlns:a16="http://schemas.microsoft.com/office/drawing/2014/main" id="{388FFDE2-0059-334A-BF56-4C2B5932871A}"/>
                </a:ext>
              </a:extLst>
            </p:cNvPr>
            <p:cNvSpPr txBox="1"/>
            <p:nvPr/>
          </p:nvSpPr>
          <p:spPr>
            <a:xfrm>
              <a:off x="2081969" y="1833283"/>
              <a:ext cx="1316036" cy="345041"/>
            </a:xfrm>
            <a:prstGeom prst="rect">
              <a:avLst/>
            </a:prstGeom>
            <a:solidFill>
              <a:srgbClr val="ED8B0D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訓練集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8F55EE-B544-854E-9CCC-AE37580FA735}"/>
                </a:ext>
              </a:extLst>
            </p:cNvPr>
            <p:cNvSpPr/>
            <p:nvPr/>
          </p:nvSpPr>
          <p:spPr>
            <a:xfrm>
              <a:off x="4180647" y="1833283"/>
              <a:ext cx="1073146" cy="339788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未使用樣本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85">
              <a:extLst>
                <a:ext uri="{FF2B5EF4-FFF2-40B4-BE49-F238E27FC236}">
                  <a16:creationId xmlns:a16="http://schemas.microsoft.com/office/drawing/2014/main" id="{F7FCC4EC-E934-DD44-BDD0-4E4F229F1A4A}"/>
                </a:ext>
              </a:extLst>
            </p:cNvPr>
            <p:cNvSpPr txBox="1"/>
            <p:nvPr/>
          </p:nvSpPr>
          <p:spPr>
            <a:xfrm>
              <a:off x="246619" y="812881"/>
              <a:ext cx="1106692" cy="347382"/>
            </a:xfrm>
            <a:prstGeom prst="rect">
              <a:avLst/>
            </a:prstGeom>
            <a:solidFill>
              <a:srgbClr val="F1600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已使用樣本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86">
              <a:extLst>
                <a:ext uri="{FF2B5EF4-FFF2-40B4-BE49-F238E27FC236}">
                  <a16:creationId xmlns:a16="http://schemas.microsoft.com/office/drawing/2014/main" id="{6A472A6A-BA21-454D-90A0-27F5D69A7104}"/>
                </a:ext>
              </a:extLst>
            </p:cNvPr>
            <p:cNvSpPr txBox="1"/>
            <p:nvPr/>
          </p:nvSpPr>
          <p:spPr>
            <a:xfrm>
              <a:off x="246619" y="1353579"/>
              <a:ext cx="1448323" cy="337868"/>
            </a:xfrm>
            <a:prstGeom prst="rect">
              <a:avLst/>
            </a:prstGeom>
            <a:solidFill>
              <a:srgbClr val="F1600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已使用樣本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87">
              <a:extLst>
                <a:ext uri="{FF2B5EF4-FFF2-40B4-BE49-F238E27FC236}">
                  <a16:creationId xmlns:a16="http://schemas.microsoft.com/office/drawing/2014/main" id="{30B65EF2-922C-9C41-875A-6C6E4E90C964}"/>
                </a:ext>
              </a:extLst>
            </p:cNvPr>
            <p:cNvSpPr txBox="1"/>
            <p:nvPr/>
          </p:nvSpPr>
          <p:spPr>
            <a:xfrm>
              <a:off x="246618" y="1828084"/>
              <a:ext cx="1835350" cy="350240"/>
            </a:xfrm>
            <a:prstGeom prst="rect">
              <a:avLst/>
            </a:prstGeom>
            <a:solidFill>
              <a:srgbClr val="F1600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已使用樣本</a:t>
              </a:r>
              <a:r>
                <a:rPr kumimoji="0" 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選擇性併入新訓練集</a:t>
              </a:r>
              <a:r>
                <a:rPr kumimoji="0" 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88">
              <a:extLst>
                <a:ext uri="{FF2B5EF4-FFF2-40B4-BE49-F238E27FC236}">
                  <a16:creationId xmlns:a16="http://schemas.microsoft.com/office/drawing/2014/main" id="{BE7FD977-B2FA-FE40-8588-D5104EA27D0A}"/>
                </a:ext>
              </a:extLst>
            </p:cNvPr>
            <p:cNvSpPr txBox="1"/>
            <p:nvPr/>
          </p:nvSpPr>
          <p:spPr>
            <a:xfrm>
              <a:off x="232136" y="2363357"/>
              <a:ext cx="5021657" cy="337868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以此類推</a:t>
              </a:r>
              <a:r>
                <a:rPr kumimoji="0" 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...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90">
              <a:extLst>
                <a:ext uri="{FF2B5EF4-FFF2-40B4-BE49-F238E27FC236}">
                  <a16:creationId xmlns:a16="http://schemas.microsoft.com/office/drawing/2014/main" id="{5955DA10-73B8-D44C-8C7D-249F3F920DD1}"/>
                </a:ext>
              </a:extLst>
            </p:cNvPr>
            <p:cNvSpPr txBox="1"/>
            <p:nvPr/>
          </p:nvSpPr>
          <p:spPr>
            <a:xfrm>
              <a:off x="-485615" y="729573"/>
              <a:ext cx="946785" cy="499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第一輪：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91">
              <a:extLst>
                <a:ext uri="{FF2B5EF4-FFF2-40B4-BE49-F238E27FC236}">
                  <a16:creationId xmlns:a16="http://schemas.microsoft.com/office/drawing/2014/main" id="{AB4D9EAD-F094-D849-94FB-271E89478E74}"/>
                </a:ext>
              </a:extLst>
            </p:cNvPr>
            <p:cNvSpPr txBox="1"/>
            <p:nvPr/>
          </p:nvSpPr>
          <p:spPr>
            <a:xfrm>
              <a:off x="-467060" y="1260823"/>
              <a:ext cx="946785" cy="499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第二輪：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93">
              <a:extLst>
                <a:ext uri="{FF2B5EF4-FFF2-40B4-BE49-F238E27FC236}">
                  <a16:creationId xmlns:a16="http://schemas.microsoft.com/office/drawing/2014/main" id="{4D485735-A132-A04C-B43B-828A8D715EC2}"/>
                </a:ext>
              </a:extLst>
            </p:cNvPr>
            <p:cNvSpPr txBox="1"/>
            <p:nvPr/>
          </p:nvSpPr>
          <p:spPr>
            <a:xfrm>
              <a:off x="-467060" y="1736228"/>
              <a:ext cx="946785" cy="499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ysClr val="windowText" lastClr="000000">
                        <a:alpha val="40000"/>
                      </a:sysClr>
                    </a:outerShdw>
                  </a:effectLst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rPr>
                <a:t>第三輪：</a:t>
              </a:r>
              <a:endParaRPr kumimoji="0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0A0DA0F5-A78F-A040-BB26-ED05ACAFCB63}"/>
              </a:ext>
            </a:extLst>
          </p:cNvPr>
          <p:cNvSpPr txBox="1"/>
          <p:nvPr/>
        </p:nvSpPr>
        <p:spPr>
          <a:xfrm>
            <a:off x="1" y="146090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Step3: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建立模型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9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F781B251-0CD6-4A41-936D-72057FCD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52" y="2214957"/>
            <a:ext cx="10292079" cy="2927092"/>
          </a:xfrm>
          <a:prstGeom prst="rect">
            <a:avLst/>
          </a:prstGeom>
        </p:spPr>
      </p:pic>
      <p:grpSp>
        <p:nvGrpSpPr>
          <p:cNvPr id="11" name="그룹 38">
            <a:extLst>
              <a:ext uri="{FF2B5EF4-FFF2-40B4-BE49-F238E27FC236}">
                <a16:creationId xmlns:a16="http://schemas.microsoft.com/office/drawing/2014/main" id="{A115F24C-1D2A-9641-B8DF-39534CF54B1F}"/>
              </a:ext>
            </a:extLst>
          </p:cNvPr>
          <p:cNvGrpSpPr/>
          <p:nvPr/>
        </p:nvGrpSpPr>
        <p:grpSpPr>
          <a:xfrm>
            <a:off x="2257097" y="2019519"/>
            <a:ext cx="8746182" cy="3212881"/>
            <a:chOff x="3174158" y="1812689"/>
            <a:chExt cx="8036926" cy="4256175"/>
          </a:xfrm>
          <a:solidFill>
            <a:schemeClr val="accent1"/>
          </a:solidFill>
        </p:grpSpPr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386DC319-B505-D849-A2A4-646C2BD12379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D166996F-1672-654A-A6D0-D0078281B63A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F6DF69-5FB6-FC43-8C25-563B1400A5C8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7E510F83-E430-8E45-9873-8B407FA03BC9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F8CFE533-C5C3-574B-BDD7-B36761AAFAB4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79A68448-7A51-1A47-9264-E83623481B8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사각형: 둥근 위쪽 모서리 27">
              <a:extLst>
                <a:ext uri="{FF2B5EF4-FFF2-40B4-BE49-F238E27FC236}">
                  <a16:creationId xmlns:a16="http://schemas.microsoft.com/office/drawing/2014/main" id="{80A10402-89EC-8047-9653-EF3780C8A54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사각형: 둥근 위쪽 모서리 33">
              <a:extLst>
                <a:ext uri="{FF2B5EF4-FFF2-40B4-BE49-F238E27FC236}">
                  <a16:creationId xmlns:a16="http://schemas.microsoft.com/office/drawing/2014/main" id="{19AC567F-8828-4A4B-8865-EF584A661793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사각형: 둥근 위쪽 모서리 34">
              <a:extLst>
                <a:ext uri="{FF2B5EF4-FFF2-40B4-BE49-F238E27FC236}">
                  <a16:creationId xmlns:a16="http://schemas.microsoft.com/office/drawing/2014/main" id="{0268B4A6-2C1F-0845-A231-DB05DD5552E1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4" name="Table 25">
            <a:extLst>
              <a:ext uri="{FF2B5EF4-FFF2-40B4-BE49-F238E27FC236}">
                <a16:creationId xmlns:a16="http://schemas.microsoft.com/office/drawing/2014/main" id="{F7AEFDC9-0052-0A47-8832-CBE78801158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1767840"/>
          <a:ext cx="10292079" cy="5373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3902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250</a:t>
                      </a:r>
                      <a:r>
                        <a:rPr lang="zh-TW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個</a:t>
                      </a: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特徵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Random Forest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   </a:t>
                      </a: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XG Boost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        </a:t>
                      </a:r>
                      <a:r>
                        <a:rPr lang="en-US" altLang="zh-TW" sz="1600" b="1" kern="10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LightGBM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98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Accuracy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Precision</a:t>
                      </a:r>
                      <a:r>
                        <a:rPr lang="zh-TW" altLang="zh-TW" sz="1600" b="1" kern="100" dirty="0">
                          <a:effectLst/>
                        </a:rPr>
                        <a:t>（漲）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Precision</a:t>
                      </a:r>
                      <a:r>
                        <a:rPr lang="zh-TW" altLang="zh-TW" sz="1600" b="1" kern="100" dirty="0">
                          <a:effectLst/>
                        </a:rPr>
                        <a:t>（跌）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0.73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0.76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Recall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584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33F2D567-E035-EA46-9489-BAD97DDF63A2}"/>
              </a:ext>
            </a:extLst>
          </p:cNvPr>
          <p:cNvSpPr/>
          <p:nvPr/>
        </p:nvSpPr>
        <p:spPr>
          <a:xfrm>
            <a:off x="1048152" y="4055482"/>
            <a:ext cx="9843966" cy="4840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FF0000"/>
              </a:highlight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FF6204CB-88DA-B248-ADEF-BA9B43A438D8}"/>
              </a:ext>
            </a:extLst>
          </p:cNvPr>
          <p:cNvSpPr txBox="1"/>
          <p:nvPr/>
        </p:nvSpPr>
        <p:spPr>
          <a:xfrm>
            <a:off x="1" y="146090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Step4: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績效表現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CFFE30-46B7-43BA-9DCE-3F560E24F070}"/>
              </a:ext>
            </a:extLst>
          </p:cNvPr>
          <p:cNvSpPr/>
          <p:nvPr/>
        </p:nvSpPr>
        <p:spPr>
          <a:xfrm>
            <a:off x="5383763" y="1922106"/>
            <a:ext cx="2525414" cy="331029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5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32" y="805561"/>
            <a:ext cx="10192126" cy="3896951"/>
          </a:xfrm>
          <a:prstGeom prst="rect">
            <a:avLst/>
          </a:prstGeom>
          <a:ln>
            <a:solidFill>
              <a:srgbClr val="87ADDB"/>
            </a:solidFill>
          </a:ln>
        </p:spPr>
      </p:pic>
      <p:grpSp>
        <p:nvGrpSpPr>
          <p:cNvPr id="4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 rot="21335988">
            <a:off x="235394" y="4516799"/>
            <a:ext cx="1249528" cy="1809750"/>
            <a:chOff x="9804491" y="2080139"/>
            <a:chExt cx="1249528" cy="1809750"/>
          </a:xfrm>
        </p:grpSpPr>
        <p:sp>
          <p:nvSpPr>
            <p:cNvPr id="5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手繪多邊形 14"/>
          <p:cNvSpPr/>
          <p:nvPr/>
        </p:nvSpPr>
        <p:spPr>
          <a:xfrm>
            <a:off x="4654442" y="2507061"/>
            <a:ext cx="1805702" cy="1284863"/>
          </a:xfrm>
          <a:custGeom>
            <a:avLst/>
            <a:gdLst>
              <a:gd name="connsiteX0" fmla="*/ 0 w 1805702"/>
              <a:gd name="connsiteY0" fmla="*/ 128486 h 1284863"/>
              <a:gd name="connsiteX1" fmla="*/ 128486 w 1805702"/>
              <a:gd name="connsiteY1" fmla="*/ 0 h 1284863"/>
              <a:gd name="connsiteX2" fmla="*/ 1677216 w 1805702"/>
              <a:gd name="connsiteY2" fmla="*/ 0 h 1284863"/>
              <a:gd name="connsiteX3" fmla="*/ 1805702 w 1805702"/>
              <a:gd name="connsiteY3" fmla="*/ 128486 h 1284863"/>
              <a:gd name="connsiteX4" fmla="*/ 1805702 w 1805702"/>
              <a:gd name="connsiteY4" fmla="*/ 1156377 h 1284863"/>
              <a:gd name="connsiteX5" fmla="*/ 1677216 w 1805702"/>
              <a:gd name="connsiteY5" fmla="*/ 1284863 h 1284863"/>
              <a:gd name="connsiteX6" fmla="*/ 128486 w 1805702"/>
              <a:gd name="connsiteY6" fmla="*/ 1284863 h 1284863"/>
              <a:gd name="connsiteX7" fmla="*/ 0 w 1805702"/>
              <a:gd name="connsiteY7" fmla="*/ 1156377 h 1284863"/>
              <a:gd name="connsiteX8" fmla="*/ 0 w 1805702"/>
              <a:gd name="connsiteY8" fmla="*/ 128486 h 128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02" h="1284863">
                <a:moveTo>
                  <a:pt x="0" y="128486"/>
                </a:moveTo>
                <a:cubicBezTo>
                  <a:pt x="0" y="57525"/>
                  <a:pt x="57525" y="0"/>
                  <a:pt x="128486" y="0"/>
                </a:cubicBezTo>
                <a:lnTo>
                  <a:pt x="1677216" y="0"/>
                </a:lnTo>
                <a:cubicBezTo>
                  <a:pt x="1748177" y="0"/>
                  <a:pt x="1805702" y="57525"/>
                  <a:pt x="1805702" y="128486"/>
                </a:cubicBezTo>
                <a:lnTo>
                  <a:pt x="1805702" y="1156377"/>
                </a:lnTo>
                <a:cubicBezTo>
                  <a:pt x="1805702" y="1227338"/>
                  <a:pt x="1748177" y="1284863"/>
                  <a:pt x="1677216" y="1284863"/>
                </a:cubicBezTo>
                <a:lnTo>
                  <a:pt x="128486" y="1284863"/>
                </a:lnTo>
                <a:cubicBezTo>
                  <a:pt x="57525" y="1284863"/>
                  <a:pt x="0" y="1227338"/>
                  <a:pt x="0" y="1156377"/>
                </a:cubicBezTo>
                <a:lnTo>
                  <a:pt x="0" y="128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212" tIns="106212" rIns="106212" bIns="10621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80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</a:t>
            </a:r>
            <a:r>
              <a:rPr lang="en-US" altLang="zh-TW" sz="18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250</a:t>
            </a:r>
            <a:r>
              <a:rPr lang="zh-TW" altLang="en-US" sz="180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</a:t>
            </a:r>
          </a:p>
        </p:txBody>
      </p:sp>
      <p:sp>
        <p:nvSpPr>
          <p:cNvPr id="16" name="手繪多邊形 15"/>
          <p:cNvSpPr/>
          <p:nvPr/>
        </p:nvSpPr>
        <p:spPr>
          <a:xfrm>
            <a:off x="6612003" y="2961188"/>
            <a:ext cx="321939" cy="376608"/>
          </a:xfrm>
          <a:custGeom>
            <a:avLst/>
            <a:gdLst>
              <a:gd name="connsiteX0" fmla="*/ 0 w 321939"/>
              <a:gd name="connsiteY0" fmla="*/ 75322 h 376608"/>
              <a:gd name="connsiteX1" fmla="*/ 160970 w 321939"/>
              <a:gd name="connsiteY1" fmla="*/ 75322 h 376608"/>
              <a:gd name="connsiteX2" fmla="*/ 160970 w 321939"/>
              <a:gd name="connsiteY2" fmla="*/ 0 h 376608"/>
              <a:gd name="connsiteX3" fmla="*/ 321939 w 321939"/>
              <a:gd name="connsiteY3" fmla="*/ 188304 h 376608"/>
              <a:gd name="connsiteX4" fmla="*/ 160970 w 321939"/>
              <a:gd name="connsiteY4" fmla="*/ 376608 h 376608"/>
              <a:gd name="connsiteX5" fmla="*/ 160970 w 321939"/>
              <a:gd name="connsiteY5" fmla="*/ 301286 h 376608"/>
              <a:gd name="connsiteX6" fmla="*/ 0 w 321939"/>
              <a:gd name="connsiteY6" fmla="*/ 301286 h 376608"/>
              <a:gd name="connsiteX7" fmla="*/ 0 w 321939"/>
              <a:gd name="connsiteY7" fmla="*/ 75322 h 37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939" h="376608">
                <a:moveTo>
                  <a:pt x="0" y="75322"/>
                </a:moveTo>
                <a:lnTo>
                  <a:pt x="160970" y="75322"/>
                </a:lnTo>
                <a:lnTo>
                  <a:pt x="160970" y="0"/>
                </a:lnTo>
                <a:lnTo>
                  <a:pt x="321939" y="188304"/>
                </a:lnTo>
                <a:lnTo>
                  <a:pt x="160970" y="376608"/>
                </a:lnTo>
                <a:lnTo>
                  <a:pt x="160970" y="301286"/>
                </a:lnTo>
                <a:lnTo>
                  <a:pt x="0" y="301286"/>
                </a:lnTo>
                <a:lnTo>
                  <a:pt x="0" y="7532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22" rIns="96582" bIns="75322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7067578" y="2507061"/>
            <a:ext cx="1765110" cy="1284863"/>
          </a:xfrm>
          <a:custGeom>
            <a:avLst/>
            <a:gdLst>
              <a:gd name="connsiteX0" fmla="*/ 0 w 1765110"/>
              <a:gd name="connsiteY0" fmla="*/ 128486 h 1284863"/>
              <a:gd name="connsiteX1" fmla="*/ 128486 w 1765110"/>
              <a:gd name="connsiteY1" fmla="*/ 0 h 1284863"/>
              <a:gd name="connsiteX2" fmla="*/ 1636624 w 1765110"/>
              <a:gd name="connsiteY2" fmla="*/ 0 h 1284863"/>
              <a:gd name="connsiteX3" fmla="*/ 1765110 w 1765110"/>
              <a:gd name="connsiteY3" fmla="*/ 128486 h 1284863"/>
              <a:gd name="connsiteX4" fmla="*/ 1765110 w 1765110"/>
              <a:gd name="connsiteY4" fmla="*/ 1156377 h 1284863"/>
              <a:gd name="connsiteX5" fmla="*/ 1636624 w 1765110"/>
              <a:gd name="connsiteY5" fmla="*/ 1284863 h 1284863"/>
              <a:gd name="connsiteX6" fmla="*/ 128486 w 1765110"/>
              <a:gd name="connsiteY6" fmla="*/ 1284863 h 1284863"/>
              <a:gd name="connsiteX7" fmla="*/ 0 w 1765110"/>
              <a:gd name="connsiteY7" fmla="*/ 1156377 h 1284863"/>
              <a:gd name="connsiteX8" fmla="*/ 0 w 1765110"/>
              <a:gd name="connsiteY8" fmla="*/ 128486 h 128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10" h="1284863">
                <a:moveTo>
                  <a:pt x="0" y="128486"/>
                </a:moveTo>
                <a:cubicBezTo>
                  <a:pt x="0" y="57525"/>
                  <a:pt x="57525" y="0"/>
                  <a:pt x="128486" y="0"/>
                </a:cubicBezTo>
                <a:lnTo>
                  <a:pt x="1636624" y="0"/>
                </a:lnTo>
                <a:cubicBezTo>
                  <a:pt x="1707585" y="0"/>
                  <a:pt x="1765110" y="57525"/>
                  <a:pt x="1765110" y="128486"/>
                </a:cubicBezTo>
                <a:lnTo>
                  <a:pt x="1765110" y="1156377"/>
                </a:lnTo>
                <a:cubicBezTo>
                  <a:pt x="1765110" y="1227338"/>
                  <a:pt x="1707585" y="1284863"/>
                  <a:pt x="1636624" y="1284863"/>
                </a:cubicBezTo>
                <a:lnTo>
                  <a:pt x="128486" y="1284863"/>
                </a:lnTo>
                <a:cubicBezTo>
                  <a:pt x="57525" y="1284863"/>
                  <a:pt x="0" y="1227338"/>
                  <a:pt x="0" y="1156377"/>
                </a:cubicBezTo>
                <a:lnTo>
                  <a:pt x="0" y="128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212" tIns="106212" rIns="106212" bIns="10621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80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TW" sz="18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8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80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最顯著的特徵</a:t>
            </a:r>
          </a:p>
        </p:txBody>
      </p:sp>
      <p:sp>
        <p:nvSpPr>
          <p:cNvPr id="18" name="手繪多邊形 17"/>
          <p:cNvSpPr/>
          <p:nvPr/>
        </p:nvSpPr>
        <p:spPr>
          <a:xfrm rot="21545052">
            <a:off x="8981241" y="2942188"/>
            <a:ext cx="315016" cy="376608"/>
          </a:xfrm>
          <a:custGeom>
            <a:avLst/>
            <a:gdLst>
              <a:gd name="connsiteX0" fmla="*/ 0 w 315016"/>
              <a:gd name="connsiteY0" fmla="*/ 75322 h 376608"/>
              <a:gd name="connsiteX1" fmla="*/ 157508 w 315016"/>
              <a:gd name="connsiteY1" fmla="*/ 75322 h 376608"/>
              <a:gd name="connsiteX2" fmla="*/ 157508 w 315016"/>
              <a:gd name="connsiteY2" fmla="*/ 0 h 376608"/>
              <a:gd name="connsiteX3" fmla="*/ 315016 w 315016"/>
              <a:gd name="connsiteY3" fmla="*/ 188304 h 376608"/>
              <a:gd name="connsiteX4" fmla="*/ 157508 w 315016"/>
              <a:gd name="connsiteY4" fmla="*/ 376608 h 376608"/>
              <a:gd name="connsiteX5" fmla="*/ 157508 w 315016"/>
              <a:gd name="connsiteY5" fmla="*/ 301286 h 376608"/>
              <a:gd name="connsiteX6" fmla="*/ 0 w 315016"/>
              <a:gd name="connsiteY6" fmla="*/ 301286 h 376608"/>
              <a:gd name="connsiteX7" fmla="*/ 0 w 315016"/>
              <a:gd name="connsiteY7" fmla="*/ 75322 h 37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016" h="376608">
                <a:moveTo>
                  <a:pt x="0" y="75322"/>
                </a:moveTo>
                <a:lnTo>
                  <a:pt x="157508" y="75322"/>
                </a:lnTo>
                <a:lnTo>
                  <a:pt x="157508" y="0"/>
                </a:lnTo>
                <a:lnTo>
                  <a:pt x="315016" y="188304"/>
                </a:lnTo>
                <a:lnTo>
                  <a:pt x="157508" y="376608"/>
                </a:lnTo>
                <a:lnTo>
                  <a:pt x="157508" y="301286"/>
                </a:lnTo>
                <a:lnTo>
                  <a:pt x="0" y="301286"/>
                </a:lnTo>
                <a:lnTo>
                  <a:pt x="0" y="7532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5321" rIns="94505" bIns="75322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9426983" y="2471316"/>
            <a:ext cx="1518583" cy="1284863"/>
          </a:xfrm>
          <a:custGeom>
            <a:avLst/>
            <a:gdLst>
              <a:gd name="connsiteX0" fmla="*/ 0 w 1518583"/>
              <a:gd name="connsiteY0" fmla="*/ 128486 h 1284863"/>
              <a:gd name="connsiteX1" fmla="*/ 128486 w 1518583"/>
              <a:gd name="connsiteY1" fmla="*/ 0 h 1284863"/>
              <a:gd name="connsiteX2" fmla="*/ 1390097 w 1518583"/>
              <a:gd name="connsiteY2" fmla="*/ 0 h 1284863"/>
              <a:gd name="connsiteX3" fmla="*/ 1518583 w 1518583"/>
              <a:gd name="connsiteY3" fmla="*/ 128486 h 1284863"/>
              <a:gd name="connsiteX4" fmla="*/ 1518583 w 1518583"/>
              <a:gd name="connsiteY4" fmla="*/ 1156377 h 1284863"/>
              <a:gd name="connsiteX5" fmla="*/ 1390097 w 1518583"/>
              <a:gd name="connsiteY5" fmla="*/ 1284863 h 1284863"/>
              <a:gd name="connsiteX6" fmla="*/ 128486 w 1518583"/>
              <a:gd name="connsiteY6" fmla="*/ 1284863 h 1284863"/>
              <a:gd name="connsiteX7" fmla="*/ 0 w 1518583"/>
              <a:gd name="connsiteY7" fmla="*/ 1156377 h 1284863"/>
              <a:gd name="connsiteX8" fmla="*/ 0 w 1518583"/>
              <a:gd name="connsiteY8" fmla="*/ 128486 h 128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583" h="1284863">
                <a:moveTo>
                  <a:pt x="0" y="128486"/>
                </a:moveTo>
                <a:cubicBezTo>
                  <a:pt x="0" y="57525"/>
                  <a:pt x="57525" y="0"/>
                  <a:pt x="128486" y="0"/>
                </a:cubicBezTo>
                <a:lnTo>
                  <a:pt x="1390097" y="0"/>
                </a:lnTo>
                <a:cubicBezTo>
                  <a:pt x="1461058" y="0"/>
                  <a:pt x="1518583" y="57525"/>
                  <a:pt x="1518583" y="128486"/>
                </a:cubicBezTo>
                <a:lnTo>
                  <a:pt x="1518583" y="1156377"/>
                </a:lnTo>
                <a:cubicBezTo>
                  <a:pt x="1518583" y="1227338"/>
                  <a:pt x="1461058" y="1284863"/>
                  <a:pt x="1390097" y="1284863"/>
                </a:cubicBezTo>
                <a:lnTo>
                  <a:pt x="128486" y="1284863"/>
                </a:lnTo>
                <a:cubicBezTo>
                  <a:pt x="57525" y="1284863"/>
                  <a:pt x="0" y="1227338"/>
                  <a:pt x="0" y="1156377"/>
                </a:cubicBezTo>
                <a:lnTo>
                  <a:pt x="0" y="128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212" tIns="106212" rIns="106212" bIns="10621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80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針對優化後的參數再訓練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F182085D-D1A5-B645-ADF3-E16685449C4C}"/>
              </a:ext>
            </a:extLst>
          </p:cNvPr>
          <p:cNvSpPr txBox="1"/>
          <p:nvPr/>
        </p:nvSpPr>
        <p:spPr>
          <a:xfrm>
            <a:off x="0" y="92957"/>
            <a:ext cx="3728719" cy="615553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Step5: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評估優化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93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33">
            <a:extLst>
              <a:ext uri="{FF2B5EF4-FFF2-40B4-BE49-F238E27FC236}">
                <a16:creationId xmlns:a16="http://schemas.microsoft.com/office/drawing/2014/main" id="{74302FF1-D9B6-4C53-A2F6-0E3993A2689C}"/>
              </a:ext>
            </a:extLst>
          </p:cNvPr>
          <p:cNvSpPr/>
          <p:nvPr/>
        </p:nvSpPr>
        <p:spPr>
          <a:xfrm flipH="1" flipV="1">
            <a:off x="6671666" y="2204216"/>
            <a:ext cx="3181273" cy="1348800"/>
          </a:xfrm>
          <a:custGeom>
            <a:avLst/>
            <a:gdLst>
              <a:gd name="connsiteX0" fmla="*/ 858917 w 1888549"/>
              <a:gd name="connsiteY0" fmla="*/ 185738 h 775335"/>
              <a:gd name="connsiteX1" fmla="*/ 874990 w 1888549"/>
              <a:gd name="connsiteY1" fmla="*/ 192525 h 775335"/>
              <a:gd name="connsiteX2" fmla="*/ 876147 w 1888549"/>
              <a:gd name="connsiteY2" fmla="*/ 195263 h 775335"/>
              <a:gd name="connsiteX3" fmla="*/ 1272302 w 1888549"/>
              <a:gd name="connsiteY3" fmla="*/ 195263 h 775335"/>
              <a:gd name="connsiteX4" fmla="*/ 1449467 w 1888549"/>
              <a:gd name="connsiteY4" fmla="*/ 372428 h 775335"/>
              <a:gd name="connsiteX5" fmla="*/ 1529477 w 1888549"/>
              <a:gd name="connsiteY5" fmla="*/ 372428 h 775335"/>
              <a:gd name="connsiteX6" fmla="*/ 1598058 w 1888549"/>
              <a:gd name="connsiteY6" fmla="*/ 265748 h 775335"/>
              <a:gd name="connsiteX7" fmla="*/ 1790447 w 1888549"/>
              <a:gd name="connsiteY7" fmla="*/ 265748 h 775335"/>
              <a:gd name="connsiteX8" fmla="*/ 1793319 w 1888549"/>
              <a:gd name="connsiteY8" fmla="*/ 262890 h 775335"/>
              <a:gd name="connsiteX9" fmla="*/ 1796177 w 1888549"/>
              <a:gd name="connsiteY9" fmla="*/ 265748 h 775335"/>
              <a:gd name="connsiteX10" fmla="*/ 1888549 w 1888549"/>
              <a:gd name="connsiteY10" fmla="*/ 265748 h 775335"/>
              <a:gd name="connsiteX11" fmla="*/ 1888549 w 1888549"/>
              <a:gd name="connsiteY11" fmla="*/ 291465 h 775335"/>
              <a:gd name="connsiteX12" fmla="*/ 1800989 w 1888549"/>
              <a:gd name="connsiteY12" fmla="*/ 291465 h 775335"/>
              <a:gd name="connsiteX13" fmla="*/ 1614249 w 1888549"/>
              <a:gd name="connsiteY13" fmla="*/ 479107 h 775335"/>
              <a:gd name="connsiteX14" fmla="*/ 1321832 w 1888549"/>
              <a:gd name="connsiteY14" fmla="*/ 479107 h 775335"/>
              <a:gd name="connsiteX15" fmla="*/ 1088382 w 1888549"/>
              <a:gd name="connsiteY15" fmla="*/ 747795 h 775335"/>
              <a:gd name="connsiteX16" fmla="*/ 1090137 w 1888549"/>
              <a:gd name="connsiteY16" fmla="*/ 752118 h 775335"/>
              <a:gd name="connsiteX17" fmla="*/ 1083707 w 1888549"/>
              <a:gd name="connsiteY17" fmla="*/ 768667 h 775335"/>
              <a:gd name="connsiteX18" fmla="*/ 1067515 w 1888549"/>
              <a:gd name="connsiteY18" fmla="*/ 775335 h 775335"/>
              <a:gd name="connsiteX19" fmla="*/ 1051323 w 1888549"/>
              <a:gd name="connsiteY19" fmla="*/ 768667 h 775335"/>
              <a:gd name="connsiteX20" fmla="*/ 1044655 w 1888549"/>
              <a:gd name="connsiteY20" fmla="*/ 752475 h 775335"/>
              <a:gd name="connsiteX21" fmla="*/ 1051323 w 1888549"/>
              <a:gd name="connsiteY21" fmla="*/ 736282 h 775335"/>
              <a:gd name="connsiteX22" fmla="*/ 1067515 w 1888549"/>
              <a:gd name="connsiteY22" fmla="*/ 729615 h 775335"/>
              <a:gd name="connsiteX23" fmla="*/ 1069567 w 1888549"/>
              <a:gd name="connsiteY23" fmla="*/ 730460 h 775335"/>
              <a:gd name="connsiteX24" fmla="*/ 1310402 w 1888549"/>
              <a:gd name="connsiteY24" fmla="*/ 452437 h 775335"/>
              <a:gd name="connsiteX25" fmla="*/ 1602819 w 1888549"/>
              <a:gd name="connsiteY25" fmla="*/ 452437 h 775335"/>
              <a:gd name="connsiteX26" fmla="*/ 1764600 w 1888549"/>
              <a:gd name="connsiteY26" fmla="*/ 291465 h 775335"/>
              <a:gd name="connsiteX27" fmla="*/ 1611392 w 1888549"/>
              <a:gd name="connsiteY27" fmla="*/ 291465 h 775335"/>
              <a:gd name="connsiteX28" fmla="*/ 1542813 w 1888549"/>
              <a:gd name="connsiteY28" fmla="*/ 398145 h 775335"/>
              <a:gd name="connsiteX29" fmla="*/ 1442800 w 1888549"/>
              <a:gd name="connsiteY29" fmla="*/ 398145 h 775335"/>
              <a:gd name="connsiteX30" fmla="*/ 1440895 w 1888549"/>
              <a:gd name="connsiteY30" fmla="*/ 400050 h 775335"/>
              <a:gd name="connsiteX31" fmla="*/ 1438990 w 1888549"/>
              <a:gd name="connsiteY31" fmla="*/ 398145 h 775335"/>
              <a:gd name="connsiteX32" fmla="*/ 1159908 w 1888549"/>
              <a:gd name="connsiteY32" fmla="*/ 398145 h 775335"/>
              <a:gd name="connsiteX33" fmla="*/ 1135200 w 1888549"/>
              <a:gd name="connsiteY33" fmla="*/ 368334 h 775335"/>
              <a:gd name="connsiteX34" fmla="*/ 1064657 w 1888549"/>
              <a:gd name="connsiteY34" fmla="*/ 438150 h 775335"/>
              <a:gd name="connsiteX35" fmla="*/ 814637 w 1888549"/>
              <a:gd name="connsiteY35" fmla="*/ 438150 h 775335"/>
              <a:gd name="connsiteX36" fmla="*/ 813078 w 1888549"/>
              <a:gd name="connsiteY36" fmla="*/ 441842 h 775335"/>
              <a:gd name="connsiteX37" fmla="*/ 797005 w 1888549"/>
              <a:gd name="connsiteY37" fmla="*/ 448628 h 775335"/>
              <a:gd name="connsiteX38" fmla="*/ 774145 w 1888549"/>
              <a:gd name="connsiteY38" fmla="*/ 425768 h 775335"/>
              <a:gd name="connsiteX39" fmla="*/ 797005 w 1888549"/>
              <a:gd name="connsiteY39" fmla="*/ 402908 h 775335"/>
              <a:gd name="connsiteX40" fmla="*/ 813078 w 1888549"/>
              <a:gd name="connsiteY40" fmla="*/ 409695 h 775335"/>
              <a:gd name="connsiteX41" fmla="*/ 814234 w 1888549"/>
              <a:gd name="connsiteY41" fmla="*/ 412432 h 775335"/>
              <a:gd name="connsiteX42" fmla="*/ 1053227 w 1888549"/>
              <a:gd name="connsiteY42" fmla="*/ 412432 h 775335"/>
              <a:gd name="connsiteX43" fmla="*/ 1118035 w 1888549"/>
              <a:gd name="connsiteY43" fmla="*/ 347625 h 775335"/>
              <a:gd name="connsiteX44" fmla="*/ 1072278 w 1888549"/>
              <a:gd name="connsiteY44" fmla="*/ 292418 h 775335"/>
              <a:gd name="connsiteX45" fmla="*/ 1019035 w 1888549"/>
              <a:gd name="connsiteY45" fmla="*/ 292418 h 775335"/>
              <a:gd name="connsiteX46" fmla="*/ 929403 w 1888549"/>
              <a:gd name="connsiteY46" fmla="*/ 382905 h 775335"/>
              <a:gd name="connsiteX47" fmla="*/ 662702 w 1888549"/>
              <a:gd name="connsiteY47" fmla="*/ 382905 h 775335"/>
              <a:gd name="connsiteX48" fmla="*/ 493157 w 1888549"/>
              <a:gd name="connsiteY48" fmla="*/ 552450 h 775335"/>
              <a:gd name="connsiteX49" fmla="*/ 321708 w 1888549"/>
              <a:gd name="connsiteY49" fmla="*/ 552450 h 775335"/>
              <a:gd name="connsiteX50" fmla="*/ 43766 w 1888549"/>
              <a:gd name="connsiteY50" fmla="*/ 694962 h 775335"/>
              <a:gd name="connsiteX51" fmla="*/ 38814 w 1888549"/>
              <a:gd name="connsiteY51" fmla="*/ 707707 h 775335"/>
              <a:gd name="connsiteX52" fmla="*/ 22622 w 1888549"/>
              <a:gd name="connsiteY52" fmla="*/ 714375 h 775335"/>
              <a:gd name="connsiteX53" fmla="*/ 6429 w 1888549"/>
              <a:gd name="connsiteY53" fmla="*/ 707707 h 775335"/>
              <a:gd name="connsiteX54" fmla="*/ 6429 w 1888549"/>
              <a:gd name="connsiteY54" fmla="*/ 675322 h 775335"/>
              <a:gd name="connsiteX55" fmla="*/ 22622 w 1888549"/>
              <a:gd name="connsiteY55" fmla="*/ 668655 h 775335"/>
              <a:gd name="connsiteX56" fmla="*/ 31555 w 1888549"/>
              <a:gd name="connsiteY56" fmla="*/ 672333 h 775335"/>
              <a:gd name="connsiteX57" fmla="*/ 314088 w 1888549"/>
              <a:gd name="connsiteY57" fmla="*/ 526733 h 775335"/>
              <a:gd name="connsiteX58" fmla="*/ 481728 w 1888549"/>
              <a:gd name="connsiteY58" fmla="*/ 526733 h 775335"/>
              <a:gd name="connsiteX59" fmla="*/ 652224 w 1888549"/>
              <a:gd name="connsiteY59" fmla="*/ 356235 h 775335"/>
              <a:gd name="connsiteX60" fmla="*/ 917972 w 1888549"/>
              <a:gd name="connsiteY60" fmla="*/ 356235 h 775335"/>
              <a:gd name="connsiteX61" fmla="*/ 982448 w 1888549"/>
              <a:gd name="connsiteY61" fmla="*/ 292418 h 775335"/>
              <a:gd name="connsiteX62" fmla="*/ 487443 w 1888549"/>
              <a:gd name="connsiteY62" fmla="*/ 292418 h 775335"/>
              <a:gd name="connsiteX63" fmla="*/ 137060 w 1888549"/>
              <a:gd name="connsiteY63" fmla="*/ 470305 h 775335"/>
              <a:gd name="connsiteX64" fmla="*/ 132160 w 1888549"/>
              <a:gd name="connsiteY64" fmla="*/ 482917 h 775335"/>
              <a:gd name="connsiteX65" fmla="*/ 115968 w 1888549"/>
              <a:gd name="connsiteY65" fmla="*/ 489585 h 775335"/>
              <a:gd name="connsiteX66" fmla="*/ 99775 w 1888549"/>
              <a:gd name="connsiteY66" fmla="*/ 482917 h 775335"/>
              <a:gd name="connsiteX67" fmla="*/ 99775 w 1888549"/>
              <a:gd name="connsiteY67" fmla="*/ 450532 h 775335"/>
              <a:gd name="connsiteX68" fmla="*/ 115968 w 1888549"/>
              <a:gd name="connsiteY68" fmla="*/ 443865 h 775335"/>
              <a:gd name="connsiteX69" fmla="*/ 125063 w 1888549"/>
              <a:gd name="connsiteY69" fmla="*/ 447610 h 775335"/>
              <a:gd name="connsiteX70" fmla="*/ 479823 w 1888549"/>
              <a:gd name="connsiteY70" fmla="*/ 266700 h 775335"/>
              <a:gd name="connsiteX71" fmla="*/ 1008431 w 1888549"/>
              <a:gd name="connsiteY71" fmla="*/ 266700 h 775335"/>
              <a:gd name="connsiteX72" fmla="*/ 1011317 w 1888549"/>
              <a:gd name="connsiteY72" fmla="*/ 263843 h 775335"/>
              <a:gd name="connsiteX73" fmla="*/ 1014174 w 1888549"/>
              <a:gd name="connsiteY73" fmla="*/ 266700 h 775335"/>
              <a:gd name="connsiteX74" fmla="*/ 1084660 w 1888549"/>
              <a:gd name="connsiteY74" fmla="*/ 266700 h 775335"/>
              <a:gd name="connsiteX75" fmla="*/ 1136151 w 1888549"/>
              <a:gd name="connsiteY75" fmla="*/ 329508 h 775335"/>
              <a:gd name="connsiteX76" fmla="*/ 1137999 w 1888549"/>
              <a:gd name="connsiteY76" fmla="*/ 327660 h 775335"/>
              <a:gd name="connsiteX77" fmla="*/ 1157049 w 1888549"/>
              <a:gd name="connsiteY77" fmla="*/ 346710 h 775335"/>
              <a:gd name="connsiteX78" fmla="*/ 1153297 w 1888549"/>
              <a:gd name="connsiteY78" fmla="*/ 350423 h 775335"/>
              <a:gd name="connsiteX79" fmla="*/ 1171338 w 1888549"/>
              <a:gd name="connsiteY79" fmla="*/ 372428 h 775335"/>
              <a:gd name="connsiteX80" fmla="*/ 1413273 w 1888549"/>
              <a:gd name="connsiteY80" fmla="*/ 372428 h 775335"/>
              <a:gd name="connsiteX81" fmla="*/ 1261825 w 1888549"/>
              <a:gd name="connsiteY81" fmla="*/ 220980 h 775335"/>
              <a:gd name="connsiteX82" fmla="*/ 876549 w 1888549"/>
              <a:gd name="connsiteY82" fmla="*/ 220980 h 775335"/>
              <a:gd name="connsiteX83" fmla="*/ 874990 w 1888549"/>
              <a:gd name="connsiteY83" fmla="*/ 224672 h 775335"/>
              <a:gd name="connsiteX84" fmla="*/ 858917 w 1888549"/>
              <a:gd name="connsiteY84" fmla="*/ 231458 h 775335"/>
              <a:gd name="connsiteX85" fmla="*/ 836057 w 1888549"/>
              <a:gd name="connsiteY85" fmla="*/ 208598 h 775335"/>
              <a:gd name="connsiteX86" fmla="*/ 858917 w 1888549"/>
              <a:gd name="connsiteY86" fmla="*/ 185738 h 775335"/>
              <a:gd name="connsiteX87" fmla="*/ 271226 w 1888549"/>
              <a:gd name="connsiteY87" fmla="*/ 0 h 775335"/>
              <a:gd name="connsiteX88" fmla="*/ 287390 w 1888549"/>
              <a:gd name="connsiteY88" fmla="*/ 6695 h 775335"/>
              <a:gd name="connsiteX89" fmla="*/ 288562 w 1888549"/>
              <a:gd name="connsiteY89" fmla="*/ 9525 h 775335"/>
              <a:gd name="connsiteX90" fmla="*/ 369333 w 1888549"/>
              <a:gd name="connsiteY90" fmla="*/ 9525 h 775335"/>
              <a:gd name="connsiteX91" fmla="*/ 489348 w 1888549"/>
              <a:gd name="connsiteY91" fmla="*/ 130492 h 775335"/>
              <a:gd name="connsiteX92" fmla="*/ 1072278 w 1888549"/>
              <a:gd name="connsiteY92" fmla="*/ 130492 h 775335"/>
              <a:gd name="connsiteX93" fmla="*/ 1139905 w 1888549"/>
              <a:gd name="connsiteY93" fmla="*/ 23812 h 775335"/>
              <a:gd name="connsiteX94" fmla="*/ 1284828 w 1888549"/>
              <a:gd name="connsiteY94" fmla="*/ 23812 h 775335"/>
              <a:gd name="connsiteX95" fmla="*/ 1287542 w 1888549"/>
              <a:gd name="connsiteY95" fmla="*/ 20955 h 775335"/>
              <a:gd name="connsiteX96" fmla="*/ 1290384 w 1888549"/>
              <a:gd name="connsiteY96" fmla="*/ 23812 h 775335"/>
              <a:gd name="connsiteX97" fmla="*/ 1553289 w 1888549"/>
              <a:gd name="connsiteY97" fmla="*/ 23812 h 775335"/>
              <a:gd name="connsiteX98" fmla="*/ 1612344 w 1888549"/>
              <a:gd name="connsiteY98" fmla="*/ 131445 h 775335"/>
              <a:gd name="connsiteX99" fmla="*/ 1888549 w 1888549"/>
              <a:gd name="connsiteY99" fmla="*/ 131445 h 775335"/>
              <a:gd name="connsiteX100" fmla="*/ 1888549 w 1888549"/>
              <a:gd name="connsiteY100" fmla="*/ 157162 h 775335"/>
              <a:gd name="connsiteX101" fmla="*/ 1598058 w 1888549"/>
              <a:gd name="connsiteY101" fmla="*/ 157162 h 775335"/>
              <a:gd name="connsiteX102" fmla="*/ 1539002 w 1888549"/>
              <a:gd name="connsiteY102" fmla="*/ 50482 h 775335"/>
              <a:gd name="connsiteX103" fmla="*/ 1316918 w 1888549"/>
              <a:gd name="connsiteY103" fmla="*/ 50482 h 775335"/>
              <a:gd name="connsiteX104" fmla="*/ 1472327 w 1888549"/>
              <a:gd name="connsiteY104" fmla="*/ 206692 h 775335"/>
              <a:gd name="connsiteX105" fmla="*/ 1888549 w 1888549"/>
              <a:gd name="connsiteY105" fmla="*/ 206692 h 775335"/>
              <a:gd name="connsiteX106" fmla="*/ 1888549 w 1888549"/>
              <a:gd name="connsiteY106" fmla="*/ 233054 h 775335"/>
              <a:gd name="connsiteX107" fmla="*/ 1461850 w 1888549"/>
              <a:gd name="connsiteY107" fmla="*/ 232410 h 775335"/>
              <a:gd name="connsiteX108" fmla="*/ 1279922 w 1888549"/>
              <a:gd name="connsiteY108" fmla="*/ 50482 h 775335"/>
              <a:gd name="connsiteX109" fmla="*/ 1153240 w 1888549"/>
              <a:gd name="connsiteY109" fmla="*/ 50482 h 775335"/>
              <a:gd name="connsiteX110" fmla="*/ 1085613 w 1888549"/>
              <a:gd name="connsiteY110" fmla="*/ 156210 h 775335"/>
              <a:gd name="connsiteX111" fmla="*/ 478870 w 1888549"/>
              <a:gd name="connsiteY111" fmla="*/ 156210 h 775335"/>
              <a:gd name="connsiteX112" fmla="*/ 357903 w 1888549"/>
              <a:gd name="connsiteY112" fmla="*/ 36195 h 775335"/>
              <a:gd name="connsiteX113" fmla="*/ 288562 w 1888549"/>
              <a:gd name="connsiteY113" fmla="*/ 36195 h 775335"/>
              <a:gd name="connsiteX114" fmla="*/ 287390 w 1888549"/>
              <a:gd name="connsiteY114" fmla="*/ 39024 h 775335"/>
              <a:gd name="connsiteX115" fmla="*/ 271226 w 1888549"/>
              <a:gd name="connsiteY115" fmla="*/ 45720 h 775335"/>
              <a:gd name="connsiteX116" fmla="*/ 248366 w 1888549"/>
              <a:gd name="connsiteY116" fmla="*/ 22860 h 775335"/>
              <a:gd name="connsiteX117" fmla="*/ 271226 w 1888549"/>
              <a:gd name="connsiteY117" fmla="*/ 0 h 7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888549" h="775335">
                <a:moveTo>
                  <a:pt x="858917" y="185738"/>
                </a:moveTo>
                <a:cubicBezTo>
                  <a:pt x="865108" y="185738"/>
                  <a:pt x="870823" y="188357"/>
                  <a:pt x="874990" y="192525"/>
                </a:cubicBezTo>
                <a:lnTo>
                  <a:pt x="876147" y="195263"/>
                </a:lnTo>
                <a:lnTo>
                  <a:pt x="1272302" y="195263"/>
                </a:lnTo>
                <a:lnTo>
                  <a:pt x="1449467" y="372428"/>
                </a:lnTo>
                <a:lnTo>
                  <a:pt x="1529477" y="372428"/>
                </a:lnTo>
                <a:lnTo>
                  <a:pt x="1598058" y="265748"/>
                </a:lnTo>
                <a:lnTo>
                  <a:pt x="1790447" y="265748"/>
                </a:lnTo>
                <a:lnTo>
                  <a:pt x="1793319" y="262890"/>
                </a:lnTo>
                <a:lnTo>
                  <a:pt x="1796177" y="265748"/>
                </a:lnTo>
                <a:lnTo>
                  <a:pt x="1888549" y="265748"/>
                </a:lnTo>
                <a:lnTo>
                  <a:pt x="1888549" y="291465"/>
                </a:lnTo>
                <a:lnTo>
                  <a:pt x="1800989" y="291465"/>
                </a:lnTo>
                <a:lnTo>
                  <a:pt x="1614249" y="479107"/>
                </a:lnTo>
                <a:lnTo>
                  <a:pt x="1321832" y="479107"/>
                </a:lnTo>
                <a:lnTo>
                  <a:pt x="1088382" y="747795"/>
                </a:lnTo>
                <a:lnTo>
                  <a:pt x="1090137" y="752118"/>
                </a:lnTo>
                <a:cubicBezTo>
                  <a:pt x="1090137" y="757952"/>
                  <a:pt x="1087994" y="763905"/>
                  <a:pt x="1083707" y="768667"/>
                </a:cubicBezTo>
                <a:cubicBezTo>
                  <a:pt x="1078946" y="773430"/>
                  <a:pt x="1073230" y="775335"/>
                  <a:pt x="1067515" y="775335"/>
                </a:cubicBezTo>
                <a:cubicBezTo>
                  <a:pt x="1061801" y="775335"/>
                  <a:pt x="1056085" y="773430"/>
                  <a:pt x="1051323" y="768667"/>
                </a:cubicBezTo>
                <a:cubicBezTo>
                  <a:pt x="1046561" y="764857"/>
                  <a:pt x="1044655" y="759142"/>
                  <a:pt x="1044655" y="752475"/>
                </a:cubicBezTo>
                <a:cubicBezTo>
                  <a:pt x="1044655" y="746760"/>
                  <a:pt x="1046561" y="741045"/>
                  <a:pt x="1051323" y="736282"/>
                </a:cubicBezTo>
                <a:cubicBezTo>
                  <a:pt x="1055133" y="732472"/>
                  <a:pt x="1060848" y="729615"/>
                  <a:pt x="1067515" y="729615"/>
                </a:cubicBezTo>
                <a:lnTo>
                  <a:pt x="1069567" y="730460"/>
                </a:lnTo>
                <a:lnTo>
                  <a:pt x="1310402" y="452437"/>
                </a:lnTo>
                <a:lnTo>
                  <a:pt x="1602819" y="452437"/>
                </a:lnTo>
                <a:lnTo>
                  <a:pt x="1764600" y="291465"/>
                </a:lnTo>
                <a:lnTo>
                  <a:pt x="1611392" y="291465"/>
                </a:lnTo>
                <a:lnTo>
                  <a:pt x="1542813" y="398145"/>
                </a:lnTo>
                <a:lnTo>
                  <a:pt x="1442800" y="398145"/>
                </a:lnTo>
                <a:lnTo>
                  <a:pt x="1440895" y="400050"/>
                </a:lnTo>
                <a:lnTo>
                  <a:pt x="1438990" y="398145"/>
                </a:lnTo>
                <a:lnTo>
                  <a:pt x="1159908" y="398145"/>
                </a:lnTo>
                <a:lnTo>
                  <a:pt x="1135200" y="368334"/>
                </a:lnTo>
                <a:lnTo>
                  <a:pt x="1064657" y="438150"/>
                </a:lnTo>
                <a:lnTo>
                  <a:pt x="814637" y="438150"/>
                </a:lnTo>
                <a:lnTo>
                  <a:pt x="813078" y="441842"/>
                </a:lnTo>
                <a:cubicBezTo>
                  <a:pt x="808911" y="446009"/>
                  <a:pt x="803196" y="448628"/>
                  <a:pt x="797005" y="448628"/>
                </a:cubicBezTo>
                <a:cubicBezTo>
                  <a:pt x="784622" y="448628"/>
                  <a:pt x="774145" y="438150"/>
                  <a:pt x="774145" y="425768"/>
                </a:cubicBezTo>
                <a:cubicBezTo>
                  <a:pt x="774145" y="413385"/>
                  <a:pt x="784622" y="402908"/>
                  <a:pt x="797005" y="402908"/>
                </a:cubicBezTo>
                <a:cubicBezTo>
                  <a:pt x="803196" y="402908"/>
                  <a:pt x="808911" y="405527"/>
                  <a:pt x="813078" y="409695"/>
                </a:cubicBezTo>
                <a:lnTo>
                  <a:pt x="814234" y="412432"/>
                </a:lnTo>
                <a:lnTo>
                  <a:pt x="1053227" y="412432"/>
                </a:lnTo>
                <a:lnTo>
                  <a:pt x="1118035" y="347625"/>
                </a:lnTo>
                <a:lnTo>
                  <a:pt x="1072278" y="292418"/>
                </a:lnTo>
                <a:lnTo>
                  <a:pt x="1019035" y="292418"/>
                </a:lnTo>
                <a:lnTo>
                  <a:pt x="929403" y="382905"/>
                </a:lnTo>
                <a:lnTo>
                  <a:pt x="662702" y="382905"/>
                </a:lnTo>
                <a:lnTo>
                  <a:pt x="493157" y="552450"/>
                </a:lnTo>
                <a:lnTo>
                  <a:pt x="321708" y="552450"/>
                </a:lnTo>
                <a:lnTo>
                  <a:pt x="43766" y="694962"/>
                </a:lnTo>
                <a:lnTo>
                  <a:pt x="38814" y="707707"/>
                </a:lnTo>
                <a:cubicBezTo>
                  <a:pt x="34052" y="711517"/>
                  <a:pt x="28337" y="714375"/>
                  <a:pt x="22622" y="714375"/>
                </a:cubicBezTo>
                <a:cubicBezTo>
                  <a:pt x="16907" y="714375"/>
                  <a:pt x="11192" y="712470"/>
                  <a:pt x="6429" y="707707"/>
                </a:cubicBezTo>
                <a:cubicBezTo>
                  <a:pt x="-2143" y="699135"/>
                  <a:pt x="-2143" y="684847"/>
                  <a:pt x="6429" y="675322"/>
                </a:cubicBezTo>
                <a:cubicBezTo>
                  <a:pt x="10239" y="670560"/>
                  <a:pt x="15954" y="668655"/>
                  <a:pt x="22622" y="668655"/>
                </a:cubicBezTo>
                <a:lnTo>
                  <a:pt x="31555" y="672333"/>
                </a:lnTo>
                <a:lnTo>
                  <a:pt x="314088" y="526733"/>
                </a:lnTo>
                <a:lnTo>
                  <a:pt x="481728" y="526733"/>
                </a:lnTo>
                <a:lnTo>
                  <a:pt x="652224" y="356235"/>
                </a:lnTo>
                <a:lnTo>
                  <a:pt x="917972" y="356235"/>
                </a:lnTo>
                <a:lnTo>
                  <a:pt x="982448" y="292418"/>
                </a:lnTo>
                <a:lnTo>
                  <a:pt x="487443" y="292418"/>
                </a:lnTo>
                <a:lnTo>
                  <a:pt x="137060" y="470305"/>
                </a:lnTo>
                <a:lnTo>
                  <a:pt x="132160" y="482917"/>
                </a:lnTo>
                <a:cubicBezTo>
                  <a:pt x="127398" y="486727"/>
                  <a:pt x="121683" y="489585"/>
                  <a:pt x="115968" y="489585"/>
                </a:cubicBezTo>
                <a:cubicBezTo>
                  <a:pt x="110253" y="489585"/>
                  <a:pt x="104538" y="487680"/>
                  <a:pt x="99775" y="482917"/>
                </a:cubicBezTo>
                <a:cubicBezTo>
                  <a:pt x="91203" y="474345"/>
                  <a:pt x="91203" y="460057"/>
                  <a:pt x="99775" y="450532"/>
                </a:cubicBezTo>
                <a:cubicBezTo>
                  <a:pt x="104538" y="445770"/>
                  <a:pt x="109300" y="443865"/>
                  <a:pt x="115968" y="443865"/>
                </a:cubicBezTo>
                <a:lnTo>
                  <a:pt x="125063" y="447610"/>
                </a:lnTo>
                <a:lnTo>
                  <a:pt x="479823" y="266700"/>
                </a:lnTo>
                <a:lnTo>
                  <a:pt x="1008431" y="266700"/>
                </a:lnTo>
                <a:lnTo>
                  <a:pt x="1011317" y="263843"/>
                </a:lnTo>
                <a:lnTo>
                  <a:pt x="1014174" y="266700"/>
                </a:lnTo>
                <a:lnTo>
                  <a:pt x="1084660" y="266700"/>
                </a:lnTo>
                <a:lnTo>
                  <a:pt x="1136151" y="329508"/>
                </a:lnTo>
                <a:lnTo>
                  <a:pt x="1137999" y="327660"/>
                </a:lnTo>
                <a:lnTo>
                  <a:pt x="1157049" y="346710"/>
                </a:lnTo>
                <a:lnTo>
                  <a:pt x="1153297" y="350423"/>
                </a:lnTo>
                <a:lnTo>
                  <a:pt x="1171338" y="372428"/>
                </a:lnTo>
                <a:lnTo>
                  <a:pt x="1413273" y="372428"/>
                </a:lnTo>
                <a:lnTo>
                  <a:pt x="1261825" y="220980"/>
                </a:lnTo>
                <a:lnTo>
                  <a:pt x="876549" y="220980"/>
                </a:lnTo>
                <a:lnTo>
                  <a:pt x="874990" y="224672"/>
                </a:lnTo>
                <a:cubicBezTo>
                  <a:pt x="870823" y="228839"/>
                  <a:pt x="865108" y="231458"/>
                  <a:pt x="858917" y="231458"/>
                </a:cubicBezTo>
                <a:cubicBezTo>
                  <a:pt x="846534" y="231458"/>
                  <a:pt x="836057" y="220980"/>
                  <a:pt x="836057" y="208598"/>
                </a:cubicBezTo>
                <a:cubicBezTo>
                  <a:pt x="836057" y="196215"/>
                  <a:pt x="846534" y="185738"/>
                  <a:pt x="858917" y="185738"/>
                </a:cubicBezTo>
                <a:close/>
                <a:moveTo>
                  <a:pt x="271226" y="0"/>
                </a:moveTo>
                <a:cubicBezTo>
                  <a:pt x="277538" y="0"/>
                  <a:pt x="283253" y="2559"/>
                  <a:pt x="287390" y="6695"/>
                </a:cubicBezTo>
                <a:lnTo>
                  <a:pt x="288562" y="9525"/>
                </a:lnTo>
                <a:lnTo>
                  <a:pt x="369333" y="9525"/>
                </a:lnTo>
                <a:lnTo>
                  <a:pt x="489348" y="130492"/>
                </a:lnTo>
                <a:lnTo>
                  <a:pt x="1072278" y="130492"/>
                </a:lnTo>
                <a:lnTo>
                  <a:pt x="1139905" y="23812"/>
                </a:lnTo>
                <a:lnTo>
                  <a:pt x="1284828" y="23812"/>
                </a:lnTo>
                <a:lnTo>
                  <a:pt x="1287542" y="20955"/>
                </a:lnTo>
                <a:lnTo>
                  <a:pt x="1290384" y="23812"/>
                </a:lnTo>
                <a:lnTo>
                  <a:pt x="1553289" y="23812"/>
                </a:lnTo>
                <a:lnTo>
                  <a:pt x="1612344" y="131445"/>
                </a:lnTo>
                <a:lnTo>
                  <a:pt x="1888549" y="131445"/>
                </a:lnTo>
                <a:lnTo>
                  <a:pt x="1888549" y="157162"/>
                </a:lnTo>
                <a:lnTo>
                  <a:pt x="1598058" y="157162"/>
                </a:lnTo>
                <a:lnTo>
                  <a:pt x="1539002" y="50482"/>
                </a:lnTo>
                <a:lnTo>
                  <a:pt x="1316918" y="50482"/>
                </a:lnTo>
                <a:lnTo>
                  <a:pt x="1472327" y="206692"/>
                </a:lnTo>
                <a:lnTo>
                  <a:pt x="1888549" y="206692"/>
                </a:lnTo>
                <a:lnTo>
                  <a:pt x="1888549" y="233054"/>
                </a:lnTo>
                <a:lnTo>
                  <a:pt x="1461850" y="232410"/>
                </a:lnTo>
                <a:lnTo>
                  <a:pt x="1279922" y="50482"/>
                </a:lnTo>
                <a:lnTo>
                  <a:pt x="1153240" y="50482"/>
                </a:lnTo>
                <a:lnTo>
                  <a:pt x="1085613" y="156210"/>
                </a:lnTo>
                <a:lnTo>
                  <a:pt x="478870" y="156210"/>
                </a:lnTo>
                <a:lnTo>
                  <a:pt x="357903" y="36195"/>
                </a:lnTo>
                <a:lnTo>
                  <a:pt x="288562" y="36195"/>
                </a:lnTo>
                <a:lnTo>
                  <a:pt x="287390" y="39024"/>
                </a:lnTo>
                <a:cubicBezTo>
                  <a:pt x="283253" y="43161"/>
                  <a:pt x="277538" y="45720"/>
                  <a:pt x="271226" y="45720"/>
                </a:cubicBezTo>
                <a:cubicBezTo>
                  <a:pt x="258601" y="45720"/>
                  <a:pt x="248366" y="35485"/>
                  <a:pt x="248366" y="22860"/>
                </a:cubicBezTo>
                <a:cubicBezTo>
                  <a:pt x="248366" y="10235"/>
                  <a:pt x="258601" y="0"/>
                  <a:pt x="2712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34">
            <a:extLst>
              <a:ext uri="{FF2B5EF4-FFF2-40B4-BE49-F238E27FC236}">
                <a16:creationId xmlns:a16="http://schemas.microsoft.com/office/drawing/2014/main" id="{C7903A63-4FFE-45B1-82B1-6934A2CAAEAC}"/>
              </a:ext>
            </a:extLst>
          </p:cNvPr>
          <p:cNvSpPr/>
          <p:nvPr/>
        </p:nvSpPr>
        <p:spPr>
          <a:xfrm>
            <a:off x="2522604" y="2400358"/>
            <a:ext cx="3181273" cy="1348800"/>
          </a:xfrm>
          <a:custGeom>
            <a:avLst/>
            <a:gdLst>
              <a:gd name="connsiteX0" fmla="*/ 858917 w 1888549"/>
              <a:gd name="connsiteY0" fmla="*/ 185738 h 775335"/>
              <a:gd name="connsiteX1" fmla="*/ 874990 w 1888549"/>
              <a:gd name="connsiteY1" fmla="*/ 192525 h 775335"/>
              <a:gd name="connsiteX2" fmla="*/ 876147 w 1888549"/>
              <a:gd name="connsiteY2" fmla="*/ 195263 h 775335"/>
              <a:gd name="connsiteX3" fmla="*/ 1272302 w 1888549"/>
              <a:gd name="connsiteY3" fmla="*/ 195263 h 775335"/>
              <a:gd name="connsiteX4" fmla="*/ 1449467 w 1888549"/>
              <a:gd name="connsiteY4" fmla="*/ 372428 h 775335"/>
              <a:gd name="connsiteX5" fmla="*/ 1529477 w 1888549"/>
              <a:gd name="connsiteY5" fmla="*/ 372428 h 775335"/>
              <a:gd name="connsiteX6" fmla="*/ 1598058 w 1888549"/>
              <a:gd name="connsiteY6" fmla="*/ 265748 h 775335"/>
              <a:gd name="connsiteX7" fmla="*/ 1790447 w 1888549"/>
              <a:gd name="connsiteY7" fmla="*/ 265748 h 775335"/>
              <a:gd name="connsiteX8" fmla="*/ 1793319 w 1888549"/>
              <a:gd name="connsiteY8" fmla="*/ 262890 h 775335"/>
              <a:gd name="connsiteX9" fmla="*/ 1796177 w 1888549"/>
              <a:gd name="connsiteY9" fmla="*/ 265748 h 775335"/>
              <a:gd name="connsiteX10" fmla="*/ 1888549 w 1888549"/>
              <a:gd name="connsiteY10" fmla="*/ 265748 h 775335"/>
              <a:gd name="connsiteX11" fmla="*/ 1888549 w 1888549"/>
              <a:gd name="connsiteY11" fmla="*/ 291465 h 775335"/>
              <a:gd name="connsiteX12" fmla="*/ 1800989 w 1888549"/>
              <a:gd name="connsiteY12" fmla="*/ 291465 h 775335"/>
              <a:gd name="connsiteX13" fmla="*/ 1614249 w 1888549"/>
              <a:gd name="connsiteY13" fmla="*/ 479107 h 775335"/>
              <a:gd name="connsiteX14" fmla="*/ 1321832 w 1888549"/>
              <a:gd name="connsiteY14" fmla="*/ 479107 h 775335"/>
              <a:gd name="connsiteX15" fmla="*/ 1088382 w 1888549"/>
              <a:gd name="connsiteY15" fmla="*/ 747795 h 775335"/>
              <a:gd name="connsiteX16" fmla="*/ 1090137 w 1888549"/>
              <a:gd name="connsiteY16" fmla="*/ 752118 h 775335"/>
              <a:gd name="connsiteX17" fmla="*/ 1083707 w 1888549"/>
              <a:gd name="connsiteY17" fmla="*/ 768667 h 775335"/>
              <a:gd name="connsiteX18" fmla="*/ 1067515 w 1888549"/>
              <a:gd name="connsiteY18" fmla="*/ 775335 h 775335"/>
              <a:gd name="connsiteX19" fmla="*/ 1051323 w 1888549"/>
              <a:gd name="connsiteY19" fmla="*/ 768667 h 775335"/>
              <a:gd name="connsiteX20" fmla="*/ 1044655 w 1888549"/>
              <a:gd name="connsiteY20" fmla="*/ 752475 h 775335"/>
              <a:gd name="connsiteX21" fmla="*/ 1051323 w 1888549"/>
              <a:gd name="connsiteY21" fmla="*/ 736282 h 775335"/>
              <a:gd name="connsiteX22" fmla="*/ 1067515 w 1888549"/>
              <a:gd name="connsiteY22" fmla="*/ 729615 h 775335"/>
              <a:gd name="connsiteX23" fmla="*/ 1069567 w 1888549"/>
              <a:gd name="connsiteY23" fmla="*/ 730460 h 775335"/>
              <a:gd name="connsiteX24" fmla="*/ 1310402 w 1888549"/>
              <a:gd name="connsiteY24" fmla="*/ 452437 h 775335"/>
              <a:gd name="connsiteX25" fmla="*/ 1602819 w 1888549"/>
              <a:gd name="connsiteY25" fmla="*/ 452437 h 775335"/>
              <a:gd name="connsiteX26" fmla="*/ 1764600 w 1888549"/>
              <a:gd name="connsiteY26" fmla="*/ 291465 h 775335"/>
              <a:gd name="connsiteX27" fmla="*/ 1611392 w 1888549"/>
              <a:gd name="connsiteY27" fmla="*/ 291465 h 775335"/>
              <a:gd name="connsiteX28" fmla="*/ 1542813 w 1888549"/>
              <a:gd name="connsiteY28" fmla="*/ 398145 h 775335"/>
              <a:gd name="connsiteX29" fmla="*/ 1442800 w 1888549"/>
              <a:gd name="connsiteY29" fmla="*/ 398145 h 775335"/>
              <a:gd name="connsiteX30" fmla="*/ 1440895 w 1888549"/>
              <a:gd name="connsiteY30" fmla="*/ 400050 h 775335"/>
              <a:gd name="connsiteX31" fmla="*/ 1438990 w 1888549"/>
              <a:gd name="connsiteY31" fmla="*/ 398145 h 775335"/>
              <a:gd name="connsiteX32" fmla="*/ 1159908 w 1888549"/>
              <a:gd name="connsiteY32" fmla="*/ 398145 h 775335"/>
              <a:gd name="connsiteX33" fmla="*/ 1135200 w 1888549"/>
              <a:gd name="connsiteY33" fmla="*/ 368334 h 775335"/>
              <a:gd name="connsiteX34" fmla="*/ 1064657 w 1888549"/>
              <a:gd name="connsiteY34" fmla="*/ 438150 h 775335"/>
              <a:gd name="connsiteX35" fmla="*/ 814637 w 1888549"/>
              <a:gd name="connsiteY35" fmla="*/ 438150 h 775335"/>
              <a:gd name="connsiteX36" fmla="*/ 813078 w 1888549"/>
              <a:gd name="connsiteY36" fmla="*/ 441842 h 775335"/>
              <a:gd name="connsiteX37" fmla="*/ 797005 w 1888549"/>
              <a:gd name="connsiteY37" fmla="*/ 448628 h 775335"/>
              <a:gd name="connsiteX38" fmla="*/ 774145 w 1888549"/>
              <a:gd name="connsiteY38" fmla="*/ 425768 h 775335"/>
              <a:gd name="connsiteX39" fmla="*/ 797005 w 1888549"/>
              <a:gd name="connsiteY39" fmla="*/ 402908 h 775335"/>
              <a:gd name="connsiteX40" fmla="*/ 813078 w 1888549"/>
              <a:gd name="connsiteY40" fmla="*/ 409695 h 775335"/>
              <a:gd name="connsiteX41" fmla="*/ 814234 w 1888549"/>
              <a:gd name="connsiteY41" fmla="*/ 412432 h 775335"/>
              <a:gd name="connsiteX42" fmla="*/ 1053227 w 1888549"/>
              <a:gd name="connsiteY42" fmla="*/ 412432 h 775335"/>
              <a:gd name="connsiteX43" fmla="*/ 1118035 w 1888549"/>
              <a:gd name="connsiteY43" fmla="*/ 347625 h 775335"/>
              <a:gd name="connsiteX44" fmla="*/ 1072278 w 1888549"/>
              <a:gd name="connsiteY44" fmla="*/ 292418 h 775335"/>
              <a:gd name="connsiteX45" fmla="*/ 1019035 w 1888549"/>
              <a:gd name="connsiteY45" fmla="*/ 292418 h 775335"/>
              <a:gd name="connsiteX46" fmla="*/ 929403 w 1888549"/>
              <a:gd name="connsiteY46" fmla="*/ 382905 h 775335"/>
              <a:gd name="connsiteX47" fmla="*/ 662702 w 1888549"/>
              <a:gd name="connsiteY47" fmla="*/ 382905 h 775335"/>
              <a:gd name="connsiteX48" fmla="*/ 493157 w 1888549"/>
              <a:gd name="connsiteY48" fmla="*/ 552450 h 775335"/>
              <a:gd name="connsiteX49" fmla="*/ 321708 w 1888549"/>
              <a:gd name="connsiteY49" fmla="*/ 552450 h 775335"/>
              <a:gd name="connsiteX50" fmla="*/ 43766 w 1888549"/>
              <a:gd name="connsiteY50" fmla="*/ 694962 h 775335"/>
              <a:gd name="connsiteX51" fmla="*/ 38814 w 1888549"/>
              <a:gd name="connsiteY51" fmla="*/ 707707 h 775335"/>
              <a:gd name="connsiteX52" fmla="*/ 22622 w 1888549"/>
              <a:gd name="connsiteY52" fmla="*/ 714375 h 775335"/>
              <a:gd name="connsiteX53" fmla="*/ 6429 w 1888549"/>
              <a:gd name="connsiteY53" fmla="*/ 707707 h 775335"/>
              <a:gd name="connsiteX54" fmla="*/ 6429 w 1888549"/>
              <a:gd name="connsiteY54" fmla="*/ 675322 h 775335"/>
              <a:gd name="connsiteX55" fmla="*/ 22622 w 1888549"/>
              <a:gd name="connsiteY55" fmla="*/ 668655 h 775335"/>
              <a:gd name="connsiteX56" fmla="*/ 31555 w 1888549"/>
              <a:gd name="connsiteY56" fmla="*/ 672333 h 775335"/>
              <a:gd name="connsiteX57" fmla="*/ 314088 w 1888549"/>
              <a:gd name="connsiteY57" fmla="*/ 526733 h 775335"/>
              <a:gd name="connsiteX58" fmla="*/ 481728 w 1888549"/>
              <a:gd name="connsiteY58" fmla="*/ 526733 h 775335"/>
              <a:gd name="connsiteX59" fmla="*/ 652224 w 1888549"/>
              <a:gd name="connsiteY59" fmla="*/ 356235 h 775335"/>
              <a:gd name="connsiteX60" fmla="*/ 917972 w 1888549"/>
              <a:gd name="connsiteY60" fmla="*/ 356235 h 775335"/>
              <a:gd name="connsiteX61" fmla="*/ 982448 w 1888549"/>
              <a:gd name="connsiteY61" fmla="*/ 292418 h 775335"/>
              <a:gd name="connsiteX62" fmla="*/ 487443 w 1888549"/>
              <a:gd name="connsiteY62" fmla="*/ 292418 h 775335"/>
              <a:gd name="connsiteX63" fmla="*/ 137060 w 1888549"/>
              <a:gd name="connsiteY63" fmla="*/ 470305 h 775335"/>
              <a:gd name="connsiteX64" fmla="*/ 132160 w 1888549"/>
              <a:gd name="connsiteY64" fmla="*/ 482917 h 775335"/>
              <a:gd name="connsiteX65" fmla="*/ 115968 w 1888549"/>
              <a:gd name="connsiteY65" fmla="*/ 489585 h 775335"/>
              <a:gd name="connsiteX66" fmla="*/ 99775 w 1888549"/>
              <a:gd name="connsiteY66" fmla="*/ 482917 h 775335"/>
              <a:gd name="connsiteX67" fmla="*/ 99775 w 1888549"/>
              <a:gd name="connsiteY67" fmla="*/ 450532 h 775335"/>
              <a:gd name="connsiteX68" fmla="*/ 115968 w 1888549"/>
              <a:gd name="connsiteY68" fmla="*/ 443865 h 775335"/>
              <a:gd name="connsiteX69" fmla="*/ 125063 w 1888549"/>
              <a:gd name="connsiteY69" fmla="*/ 447610 h 775335"/>
              <a:gd name="connsiteX70" fmla="*/ 479823 w 1888549"/>
              <a:gd name="connsiteY70" fmla="*/ 266700 h 775335"/>
              <a:gd name="connsiteX71" fmla="*/ 1008431 w 1888549"/>
              <a:gd name="connsiteY71" fmla="*/ 266700 h 775335"/>
              <a:gd name="connsiteX72" fmla="*/ 1011317 w 1888549"/>
              <a:gd name="connsiteY72" fmla="*/ 263843 h 775335"/>
              <a:gd name="connsiteX73" fmla="*/ 1014174 w 1888549"/>
              <a:gd name="connsiteY73" fmla="*/ 266700 h 775335"/>
              <a:gd name="connsiteX74" fmla="*/ 1084660 w 1888549"/>
              <a:gd name="connsiteY74" fmla="*/ 266700 h 775335"/>
              <a:gd name="connsiteX75" fmla="*/ 1136151 w 1888549"/>
              <a:gd name="connsiteY75" fmla="*/ 329508 h 775335"/>
              <a:gd name="connsiteX76" fmla="*/ 1137999 w 1888549"/>
              <a:gd name="connsiteY76" fmla="*/ 327660 h 775335"/>
              <a:gd name="connsiteX77" fmla="*/ 1157049 w 1888549"/>
              <a:gd name="connsiteY77" fmla="*/ 346710 h 775335"/>
              <a:gd name="connsiteX78" fmla="*/ 1153297 w 1888549"/>
              <a:gd name="connsiteY78" fmla="*/ 350423 h 775335"/>
              <a:gd name="connsiteX79" fmla="*/ 1171338 w 1888549"/>
              <a:gd name="connsiteY79" fmla="*/ 372428 h 775335"/>
              <a:gd name="connsiteX80" fmla="*/ 1413273 w 1888549"/>
              <a:gd name="connsiteY80" fmla="*/ 372428 h 775335"/>
              <a:gd name="connsiteX81" fmla="*/ 1261825 w 1888549"/>
              <a:gd name="connsiteY81" fmla="*/ 220980 h 775335"/>
              <a:gd name="connsiteX82" fmla="*/ 876549 w 1888549"/>
              <a:gd name="connsiteY82" fmla="*/ 220980 h 775335"/>
              <a:gd name="connsiteX83" fmla="*/ 874990 w 1888549"/>
              <a:gd name="connsiteY83" fmla="*/ 224672 h 775335"/>
              <a:gd name="connsiteX84" fmla="*/ 858917 w 1888549"/>
              <a:gd name="connsiteY84" fmla="*/ 231458 h 775335"/>
              <a:gd name="connsiteX85" fmla="*/ 836057 w 1888549"/>
              <a:gd name="connsiteY85" fmla="*/ 208598 h 775335"/>
              <a:gd name="connsiteX86" fmla="*/ 858917 w 1888549"/>
              <a:gd name="connsiteY86" fmla="*/ 185738 h 775335"/>
              <a:gd name="connsiteX87" fmla="*/ 271226 w 1888549"/>
              <a:gd name="connsiteY87" fmla="*/ 0 h 775335"/>
              <a:gd name="connsiteX88" fmla="*/ 287390 w 1888549"/>
              <a:gd name="connsiteY88" fmla="*/ 6695 h 775335"/>
              <a:gd name="connsiteX89" fmla="*/ 288562 w 1888549"/>
              <a:gd name="connsiteY89" fmla="*/ 9525 h 775335"/>
              <a:gd name="connsiteX90" fmla="*/ 369333 w 1888549"/>
              <a:gd name="connsiteY90" fmla="*/ 9525 h 775335"/>
              <a:gd name="connsiteX91" fmla="*/ 489348 w 1888549"/>
              <a:gd name="connsiteY91" fmla="*/ 130492 h 775335"/>
              <a:gd name="connsiteX92" fmla="*/ 1072278 w 1888549"/>
              <a:gd name="connsiteY92" fmla="*/ 130492 h 775335"/>
              <a:gd name="connsiteX93" fmla="*/ 1139905 w 1888549"/>
              <a:gd name="connsiteY93" fmla="*/ 23812 h 775335"/>
              <a:gd name="connsiteX94" fmla="*/ 1284828 w 1888549"/>
              <a:gd name="connsiteY94" fmla="*/ 23812 h 775335"/>
              <a:gd name="connsiteX95" fmla="*/ 1287542 w 1888549"/>
              <a:gd name="connsiteY95" fmla="*/ 20955 h 775335"/>
              <a:gd name="connsiteX96" fmla="*/ 1290384 w 1888549"/>
              <a:gd name="connsiteY96" fmla="*/ 23812 h 775335"/>
              <a:gd name="connsiteX97" fmla="*/ 1553289 w 1888549"/>
              <a:gd name="connsiteY97" fmla="*/ 23812 h 775335"/>
              <a:gd name="connsiteX98" fmla="*/ 1612344 w 1888549"/>
              <a:gd name="connsiteY98" fmla="*/ 131445 h 775335"/>
              <a:gd name="connsiteX99" fmla="*/ 1888549 w 1888549"/>
              <a:gd name="connsiteY99" fmla="*/ 131445 h 775335"/>
              <a:gd name="connsiteX100" fmla="*/ 1888549 w 1888549"/>
              <a:gd name="connsiteY100" fmla="*/ 157162 h 775335"/>
              <a:gd name="connsiteX101" fmla="*/ 1598058 w 1888549"/>
              <a:gd name="connsiteY101" fmla="*/ 157162 h 775335"/>
              <a:gd name="connsiteX102" fmla="*/ 1539002 w 1888549"/>
              <a:gd name="connsiteY102" fmla="*/ 50482 h 775335"/>
              <a:gd name="connsiteX103" fmla="*/ 1316918 w 1888549"/>
              <a:gd name="connsiteY103" fmla="*/ 50482 h 775335"/>
              <a:gd name="connsiteX104" fmla="*/ 1472327 w 1888549"/>
              <a:gd name="connsiteY104" fmla="*/ 206692 h 775335"/>
              <a:gd name="connsiteX105" fmla="*/ 1888549 w 1888549"/>
              <a:gd name="connsiteY105" fmla="*/ 206692 h 775335"/>
              <a:gd name="connsiteX106" fmla="*/ 1888549 w 1888549"/>
              <a:gd name="connsiteY106" fmla="*/ 233054 h 775335"/>
              <a:gd name="connsiteX107" fmla="*/ 1461850 w 1888549"/>
              <a:gd name="connsiteY107" fmla="*/ 232410 h 775335"/>
              <a:gd name="connsiteX108" fmla="*/ 1279922 w 1888549"/>
              <a:gd name="connsiteY108" fmla="*/ 50482 h 775335"/>
              <a:gd name="connsiteX109" fmla="*/ 1153240 w 1888549"/>
              <a:gd name="connsiteY109" fmla="*/ 50482 h 775335"/>
              <a:gd name="connsiteX110" fmla="*/ 1085613 w 1888549"/>
              <a:gd name="connsiteY110" fmla="*/ 156210 h 775335"/>
              <a:gd name="connsiteX111" fmla="*/ 478870 w 1888549"/>
              <a:gd name="connsiteY111" fmla="*/ 156210 h 775335"/>
              <a:gd name="connsiteX112" fmla="*/ 357903 w 1888549"/>
              <a:gd name="connsiteY112" fmla="*/ 36195 h 775335"/>
              <a:gd name="connsiteX113" fmla="*/ 288562 w 1888549"/>
              <a:gd name="connsiteY113" fmla="*/ 36195 h 775335"/>
              <a:gd name="connsiteX114" fmla="*/ 287390 w 1888549"/>
              <a:gd name="connsiteY114" fmla="*/ 39024 h 775335"/>
              <a:gd name="connsiteX115" fmla="*/ 271226 w 1888549"/>
              <a:gd name="connsiteY115" fmla="*/ 45720 h 775335"/>
              <a:gd name="connsiteX116" fmla="*/ 248366 w 1888549"/>
              <a:gd name="connsiteY116" fmla="*/ 22860 h 775335"/>
              <a:gd name="connsiteX117" fmla="*/ 271226 w 1888549"/>
              <a:gd name="connsiteY117" fmla="*/ 0 h 7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888549" h="775335">
                <a:moveTo>
                  <a:pt x="858917" y="185738"/>
                </a:moveTo>
                <a:cubicBezTo>
                  <a:pt x="865108" y="185738"/>
                  <a:pt x="870823" y="188357"/>
                  <a:pt x="874990" y="192525"/>
                </a:cubicBezTo>
                <a:lnTo>
                  <a:pt x="876147" y="195263"/>
                </a:lnTo>
                <a:lnTo>
                  <a:pt x="1272302" y="195263"/>
                </a:lnTo>
                <a:lnTo>
                  <a:pt x="1449467" y="372428"/>
                </a:lnTo>
                <a:lnTo>
                  <a:pt x="1529477" y="372428"/>
                </a:lnTo>
                <a:lnTo>
                  <a:pt x="1598058" y="265748"/>
                </a:lnTo>
                <a:lnTo>
                  <a:pt x="1790447" y="265748"/>
                </a:lnTo>
                <a:lnTo>
                  <a:pt x="1793319" y="262890"/>
                </a:lnTo>
                <a:lnTo>
                  <a:pt x="1796177" y="265748"/>
                </a:lnTo>
                <a:lnTo>
                  <a:pt x="1888549" y="265748"/>
                </a:lnTo>
                <a:lnTo>
                  <a:pt x="1888549" y="291465"/>
                </a:lnTo>
                <a:lnTo>
                  <a:pt x="1800989" y="291465"/>
                </a:lnTo>
                <a:lnTo>
                  <a:pt x="1614249" y="479107"/>
                </a:lnTo>
                <a:lnTo>
                  <a:pt x="1321832" y="479107"/>
                </a:lnTo>
                <a:lnTo>
                  <a:pt x="1088382" y="747795"/>
                </a:lnTo>
                <a:lnTo>
                  <a:pt x="1090137" y="752118"/>
                </a:lnTo>
                <a:cubicBezTo>
                  <a:pt x="1090137" y="757952"/>
                  <a:pt x="1087994" y="763905"/>
                  <a:pt x="1083707" y="768667"/>
                </a:cubicBezTo>
                <a:cubicBezTo>
                  <a:pt x="1078946" y="773430"/>
                  <a:pt x="1073230" y="775335"/>
                  <a:pt x="1067515" y="775335"/>
                </a:cubicBezTo>
                <a:cubicBezTo>
                  <a:pt x="1061801" y="775335"/>
                  <a:pt x="1056085" y="773430"/>
                  <a:pt x="1051323" y="768667"/>
                </a:cubicBezTo>
                <a:cubicBezTo>
                  <a:pt x="1046561" y="764857"/>
                  <a:pt x="1044655" y="759142"/>
                  <a:pt x="1044655" y="752475"/>
                </a:cubicBezTo>
                <a:cubicBezTo>
                  <a:pt x="1044655" y="746760"/>
                  <a:pt x="1046561" y="741045"/>
                  <a:pt x="1051323" y="736282"/>
                </a:cubicBezTo>
                <a:cubicBezTo>
                  <a:pt x="1055133" y="732472"/>
                  <a:pt x="1060848" y="729615"/>
                  <a:pt x="1067515" y="729615"/>
                </a:cubicBezTo>
                <a:lnTo>
                  <a:pt x="1069567" y="730460"/>
                </a:lnTo>
                <a:lnTo>
                  <a:pt x="1310402" y="452437"/>
                </a:lnTo>
                <a:lnTo>
                  <a:pt x="1602819" y="452437"/>
                </a:lnTo>
                <a:lnTo>
                  <a:pt x="1764600" y="291465"/>
                </a:lnTo>
                <a:lnTo>
                  <a:pt x="1611392" y="291465"/>
                </a:lnTo>
                <a:lnTo>
                  <a:pt x="1542813" y="398145"/>
                </a:lnTo>
                <a:lnTo>
                  <a:pt x="1442800" y="398145"/>
                </a:lnTo>
                <a:lnTo>
                  <a:pt x="1440895" y="400050"/>
                </a:lnTo>
                <a:lnTo>
                  <a:pt x="1438990" y="398145"/>
                </a:lnTo>
                <a:lnTo>
                  <a:pt x="1159908" y="398145"/>
                </a:lnTo>
                <a:lnTo>
                  <a:pt x="1135200" y="368334"/>
                </a:lnTo>
                <a:lnTo>
                  <a:pt x="1064657" y="438150"/>
                </a:lnTo>
                <a:lnTo>
                  <a:pt x="814637" y="438150"/>
                </a:lnTo>
                <a:lnTo>
                  <a:pt x="813078" y="441842"/>
                </a:lnTo>
                <a:cubicBezTo>
                  <a:pt x="808911" y="446009"/>
                  <a:pt x="803196" y="448628"/>
                  <a:pt x="797005" y="448628"/>
                </a:cubicBezTo>
                <a:cubicBezTo>
                  <a:pt x="784622" y="448628"/>
                  <a:pt x="774145" y="438150"/>
                  <a:pt x="774145" y="425768"/>
                </a:cubicBezTo>
                <a:cubicBezTo>
                  <a:pt x="774145" y="413385"/>
                  <a:pt x="784622" y="402908"/>
                  <a:pt x="797005" y="402908"/>
                </a:cubicBezTo>
                <a:cubicBezTo>
                  <a:pt x="803196" y="402908"/>
                  <a:pt x="808911" y="405527"/>
                  <a:pt x="813078" y="409695"/>
                </a:cubicBezTo>
                <a:lnTo>
                  <a:pt x="814234" y="412432"/>
                </a:lnTo>
                <a:lnTo>
                  <a:pt x="1053227" y="412432"/>
                </a:lnTo>
                <a:lnTo>
                  <a:pt x="1118035" y="347625"/>
                </a:lnTo>
                <a:lnTo>
                  <a:pt x="1072278" y="292418"/>
                </a:lnTo>
                <a:lnTo>
                  <a:pt x="1019035" y="292418"/>
                </a:lnTo>
                <a:lnTo>
                  <a:pt x="929403" y="382905"/>
                </a:lnTo>
                <a:lnTo>
                  <a:pt x="662702" y="382905"/>
                </a:lnTo>
                <a:lnTo>
                  <a:pt x="493157" y="552450"/>
                </a:lnTo>
                <a:lnTo>
                  <a:pt x="321708" y="552450"/>
                </a:lnTo>
                <a:lnTo>
                  <a:pt x="43766" y="694962"/>
                </a:lnTo>
                <a:lnTo>
                  <a:pt x="38814" y="707707"/>
                </a:lnTo>
                <a:cubicBezTo>
                  <a:pt x="34052" y="711517"/>
                  <a:pt x="28337" y="714375"/>
                  <a:pt x="22622" y="714375"/>
                </a:cubicBezTo>
                <a:cubicBezTo>
                  <a:pt x="16907" y="714375"/>
                  <a:pt x="11192" y="712470"/>
                  <a:pt x="6429" y="707707"/>
                </a:cubicBezTo>
                <a:cubicBezTo>
                  <a:pt x="-2143" y="699135"/>
                  <a:pt x="-2143" y="684847"/>
                  <a:pt x="6429" y="675322"/>
                </a:cubicBezTo>
                <a:cubicBezTo>
                  <a:pt x="10239" y="670560"/>
                  <a:pt x="15954" y="668655"/>
                  <a:pt x="22622" y="668655"/>
                </a:cubicBezTo>
                <a:lnTo>
                  <a:pt x="31555" y="672333"/>
                </a:lnTo>
                <a:lnTo>
                  <a:pt x="314088" y="526733"/>
                </a:lnTo>
                <a:lnTo>
                  <a:pt x="481728" y="526733"/>
                </a:lnTo>
                <a:lnTo>
                  <a:pt x="652224" y="356235"/>
                </a:lnTo>
                <a:lnTo>
                  <a:pt x="917972" y="356235"/>
                </a:lnTo>
                <a:lnTo>
                  <a:pt x="982448" y="292418"/>
                </a:lnTo>
                <a:lnTo>
                  <a:pt x="487443" y="292418"/>
                </a:lnTo>
                <a:lnTo>
                  <a:pt x="137060" y="470305"/>
                </a:lnTo>
                <a:lnTo>
                  <a:pt x="132160" y="482917"/>
                </a:lnTo>
                <a:cubicBezTo>
                  <a:pt x="127398" y="486727"/>
                  <a:pt x="121683" y="489585"/>
                  <a:pt x="115968" y="489585"/>
                </a:cubicBezTo>
                <a:cubicBezTo>
                  <a:pt x="110253" y="489585"/>
                  <a:pt x="104538" y="487680"/>
                  <a:pt x="99775" y="482917"/>
                </a:cubicBezTo>
                <a:cubicBezTo>
                  <a:pt x="91203" y="474345"/>
                  <a:pt x="91203" y="460057"/>
                  <a:pt x="99775" y="450532"/>
                </a:cubicBezTo>
                <a:cubicBezTo>
                  <a:pt x="104538" y="445770"/>
                  <a:pt x="109300" y="443865"/>
                  <a:pt x="115968" y="443865"/>
                </a:cubicBezTo>
                <a:lnTo>
                  <a:pt x="125063" y="447610"/>
                </a:lnTo>
                <a:lnTo>
                  <a:pt x="479823" y="266700"/>
                </a:lnTo>
                <a:lnTo>
                  <a:pt x="1008431" y="266700"/>
                </a:lnTo>
                <a:lnTo>
                  <a:pt x="1011317" y="263843"/>
                </a:lnTo>
                <a:lnTo>
                  <a:pt x="1014174" y="266700"/>
                </a:lnTo>
                <a:lnTo>
                  <a:pt x="1084660" y="266700"/>
                </a:lnTo>
                <a:lnTo>
                  <a:pt x="1136151" y="329508"/>
                </a:lnTo>
                <a:lnTo>
                  <a:pt x="1137999" y="327660"/>
                </a:lnTo>
                <a:lnTo>
                  <a:pt x="1157049" y="346710"/>
                </a:lnTo>
                <a:lnTo>
                  <a:pt x="1153297" y="350423"/>
                </a:lnTo>
                <a:lnTo>
                  <a:pt x="1171338" y="372428"/>
                </a:lnTo>
                <a:lnTo>
                  <a:pt x="1413273" y="372428"/>
                </a:lnTo>
                <a:lnTo>
                  <a:pt x="1261825" y="220980"/>
                </a:lnTo>
                <a:lnTo>
                  <a:pt x="876549" y="220980"/>
                </a:lnTo>
                <a:lnTo>
                  <a:pt x="874990" y="224672"/>
                </a:lnTo>
                <a:cubicBezTo>
                  <a:pt x="870823" y="228839"/>
                  <a:pt x="865108" y="231458"/>
                  <a:pt x="858917" y="231458"/>
                </a:cubicBezTo>
                <a:cubicBezTo>
                  <a:pt x="846534" y="231458"/>
                  <a:pt x="836057" y="220980"/>
                  <a:pt x="836057" y="208598"/>
                </a:cubicBezTo>
                <a:cubicBezTo>
                  <a:pt x="836057" y="196215"/>
                  <a:pt x="846534" y="185738"/>
                  <a:pt x="858917" y="185738"/>
                </a:cubicBezTo>
                <a:close/>
                <a:moveTo>
                  <a:pt x="271226" y="0"/>
                </a:moveTo>
                <a:cubicBezTo>
                  <a:pt x="277538" y="0"/>
                  <a:pt x="283253" y="2559"/>
                  <a:pt x="287390" y="6695"/>
                </a:cubicBezTo>
                <a:lnTo>
                  <a:pt x="288562" y="9525"/>
                </a:lnTo>
                <a:lnTo>
                  <a:pt x="369333" y="9525"/>
                </a:lnTo>
                <a:lnTo>
                  <a:pt x="489348" y="130492"/>
                </a:lnTo>
                <a:lnTo>
                  <a:pt x="1072278" y="130492"/>
                </a:lnTo>
                <a:lnTo>
                  <a:pt x="1139905" y="23812"/>
                </a:lnTo>
                <a:lnTo>
                  <a:pt x="1284828" y="23812"/>
                </a:lnTo>
                <a:lnTo>
                  <a:pt x="1287542" y="20955"/>
                </a:lnTo>
                <a:lnTo>
                  <a:pt x="1290384" y="23812"/>
                </a:lnTo>
                <a:lnTo>
                  <a:pt x="1553289" y="23812"/>
                </a:lnTo>
                <a:lnTo>
                  <a:pt x="1612344" y="131445"/>
                </a:lnTo>
                <a:lnTo>
                  <a:pt x="1888549" y="131445"/>
                </a:lnTo>
                <a:lnTo>
                  <a:pt x="1888549" y="157162"/>
                </a:lnTo>
                <a:lnTo>
                  <a:pt x="1598058" y="157162"/>
                </a:lnTo>
                <a:lnTo>
                  <a:pt x="1539002" y="50482"/>
                </a:lnTo>
                <a:lnTo>
                  <a:pt x="1316918" y="50482"/>
                </a:lnTo>
                <a:lnTo>
                  <a:pt x="1472327" y="206692"/>
                </a:lnTo>
                <a:lnTo>
                  <a:pt x="1888549" y="206692"/>
                </a:lnTo>
                <a:lnTo>
                  <a:pt x="1888549" y="233054"/>
                </a:lnTo>
                <a:lnTo>
                  <a:pt x="1461850" y="232410"/>
                </a:lnTo>
                <a:lnTo>
                  <a:pt x="1279922" y="50482"/>
                </a:lnTo>
                <a:lnTo>
                  <a:pt x="1153240" y="50482"/>
                </a:lnTo>
                <a:lnTo>
                  <a:pt x="1085613" y="156210"/>
                </a:lnTo>
                <a:lnTo>
                  <a:pt x="478870" y="156210"/>
                </a:lnTo>
                <a:lnTo>
                  <a:pt x="357903" y="36195"/>
                </a:lnTo>
                <a:lnTo>
                  <a:pt x="288562" y="36195"/>
                </a:lnTo>
                <a:lnTo>
                  <a:pt x="287390" y="39024"/>
                </a:lnTo>
                <a:cubicBezTo>
                  <a:pt x="283253" y="43161"/>
                  <a:pt x="277538" y="45720"/>
                  <a:pt x="271226" y="45720"/>
                </a:cubicBezTo>
                <a:cubicBezTo>
                  <a:pt x="258601" y="45720"/>
                  <a:pt x="248366" y="35485"/>
                  <a:pt x="248366" y="22860"/>
                </a:cubicBezTo>
                <a:cubicBezTo>
                  <a:pt x="248366" y="10235"/>
                  <a:pt x="258601" y="0"/>
                  <a:pt x="2712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35">
            <a:extLst>
              <a:ext uri="{FF2B5EF4-FFF2-40B4-BE49-F238E27FC236}">
                <a16:creationId xmlns:a16="http://schemas.microsoft.com/office/drawing/2014/main" id="{0A1C6270-AAE8-43D7-B33E-A9AC33F2D067}"/>
              </a:ext>
            </a:extLst>
          </p:cNvPr>
          <p:cNvSpPr/>
          <p:nvPr/>
        </p:nvSpPr>
        <p:spPr>
          <a:xfrm flipH="1" flipV="1">
            <a:off x="6756331" y="3346569"/>
            <a:ext cx="3181273" cy="1348800"/>
          </a:xfrm>
          <a:custGeom>
            <a:avLst/>
            <a:gdLst>
              <a:gd name="connsiteX0" fmla="*/ 858917 w 1888549"/>
              <a:gd name="connsiteY0" fmla="*/ 185738 h 775335"/>
              <a:gd name="connsiteX1" fmla="*/ 874990 w 1888549"/>
              <a:gd name="connsiteY1" fmla="*/ 192525 h 775335"/>
              <a:gd name="connsiteX2" fmla="*/ 876147 w 1888549"/>
              <a:gd name="connsiteY2" fmla="*/ 195263 h 775335"/>
              <a:gd name="connsiteX3" fmla="*/ 1272302 w 1888549"/>
              <a:gd name="connsiteY3" fmla="*/ 195263 h 775335"/>
              <a:gd name="connsiteX4" fmla="*/ 1449467 w 1888549"/>
              <a:gd name="connsiteY4" fmla="*/ 372428 h 775335"/>
              <a:gd name="connsiteX5" fmla="*/ 1529477 w 1888549"/>
              <a:gd name="connsiteY5" fmla="*/ 372428 h 775335"/>
              <a:gd name="connsiteX6" fmla="*/ 1598058 w 1888549"/>
              <a:gd name="connsiteY6" fmla="*/ 265748 h 775335"/>
              <a:gd name="connsiteX7" fmla="*/ 1790447 w 1888549"/>
              <a:gd name="connsiteY7" fmla="*/ 265748 h 775335"/>
              <a:gd name="connsiteX8" fmla="*/ 1793319 w 1888549"/>
              <a:gd name="connsiteY8" fmla="*/ 262890 h 775335"/>
              <a:gd name="connsiteX9" fmla="*/ 1796177 w 1888549"/>
              <a:gd name="connsiteY9" fmla="*/ 265748 h 775335"/>
              <a:gd name="connsiteX10" fmla="*/ 1888549 w 1888549"/>
              <a:gd name="connsiteY10" fmla="*/ 265748 h 775335"/>
              <a:gd name="connsiteX11" fmla="*/ 1888549 w 1888549"/>
              <a:gd name="connsiteY11" fmla="*/ 291465 h 775335"/>
              <a:gd name="connsiteX12" fmla="*/ 1800989 w 1888549"/>
              <a:gd name="connsiteY12" fmla="*/ 291465 h 775335"/>
              <a:gd name="connsiteX13" fmla="*/ 1614249 w 1888549"/>
              <a:gd name="connsiteY13" fmla="*/ 479107 h 775335"/>
              <a:gd name="connsiteX14" fmla="*/ 1321832 w 1888549"/>
              <a:gd name="connsiteY14" fmla="*/ 479107 h 775335"/>
              <a:gd name="connsiteX15" fmla="*/ 1088382 w 1888549"/>
              <a:gd name="connsiteY15" fmla="*/ 747795 h 775335"/>
              <a:gd name="connsiteX16" fmla="*/ 1090137 w 1888549"/>
              <a:gd name="connsiteY16" fmla="*/ 752118 h 775335"/>
              <a:gd name="connsiteX17" fmla="*/ 1083707 w 1888549"/>
              <a:gd name="connsiteY17" fmla="*/ 768667 h 775335"/>
              <a:gd name="connsiteX18" fmla="*/ 1067515 w 1888549"/>
              <a:gd name="connsiteY18" fmla="*/ 775335 h 775335"/>
              <a:gd name="connsiteX19" fmla="*/ 1051323 w 1888549"/>
              <a:gd name="connsiteY19" fmla="*/ 768667 h 775335"/>
              <a:gd name="connsiteX20" fmla="*/ 1044655 w 1888549"/>
              <a:gd name="connsiteY20" fmla="*/ 752475 h 775335"/>
              <a:gd name="connsiteX21" fmla="*/ 1051323 w 1888549"/>
              <a:gd name="connsiteY21" fmla="*/ 736282 h 775335"/>
              <a:gd name="connsiteX22" fmla="*/ 1067515 w 1888549"/>
              <a:gd name="connsiteY22" fmla="*/ 729615 h 775335"/>
              <a:gd name="connsiteX23" fmla="*/ 1069567 w 1888549"/>
              <a:gd name="connsiteY23" fmla="*/ 730460 h 775335"/>
              <a:gd name="connsiteX24" fmla="*/ 1310402 w 1888549"/>
              <a:gd name="connsiteY24" fmla="*/ 452437 h 775335"/>
              <a:gd name="connsiteX25" fmla="*/ 1602819 w 1888549"/>
              <a:gd name="connsiteY25" fmla="*/ 452437 h 775335"/>
              <a:gd name="connsiteX26" fmla="*/ 1764600 w 1888549"/>
              <a:gd name="connsiteY26" fmla="*/ 291465 h 775335"/>
              <a:gd name="connsiteX27" fmla="*/ 1611392 w 1888549"/>
              <a:gd name="connsiteY27" fmla="*/ 291465 h 775335"/>
              <a:gd name="connsiteX28" fmla="*/ 1542813 w 1888549"/>
              <a:gd name="connsiteY28" fmla="*/ 398145 h 775335"/>
              <a:gd name="connsiteX29" fmla="*/ 1442800 w 1888549"/>
              <a:gd name="connsiteY29" fmla="*/ 398145 h 775335"/>
              <a:gd name="connsiteX30" fmla="*/ 1440895 w 1888549"/>
              <a:gd name="connsiteY30" fmla="*/ 400050 h 775335"/>
              <a:gd name="connsiteX31" fmla="*/ 1438990 w 1888549"/>
              <a:gd name="connsiteY31" fmla="*/ 398145 h 775335"/>
              <a:gd name="connsiteX32" fmla="*/ 1159908 w 1888549"/>
              <a:gd name="connsiteY32" fmla="*/ 398145 h 775335"/>
              <a:gd name="connsiteX33" fmla="*/ 1135200 w 1888549"/>
              <a:gd name="connsiteY33" fmla="*/ 368334 h 775335"/>
              <a:gd name="connsiteX34" fmla="*/ 1064657 w 1888549"/>
              <a:gd name="connsiteY34" fmla="*/ 438150 h 775335"/>
              <a:gd name="connsiteX35" fmla="*/ 814637 w 1888549"/>
              <a:gd name="connsiteY35" fmla="*/ 438150 h 775335"/>
              <a:gd name="connsiteX36" fmla="*/ 813078 w 1888549"/>
              <a:gd name="connsiteY36" fmla="*/ 441842 h 775335"/>
              <a:gd name="connsiteX37" fmla="*/ 797005 w 1888549"/>
              <a:gd name="connsiteY37" fmla="*/ 448628 h 775335"/>
              <a:gd name="connsiteX38" fmla="*/ 774145 w 1888549"/>
              <a:gd name="connsiteY38" fmla="*/ 425768 h 775335"/>
              <a:gd name="connsiteX39" fmla="*/ 797005 w 1888549"/>
              <a:gd name="connsiteY39" fmla="*/ 402908 h 775335"/>
              <a:gd name="connsiteX40" fmla="*/ 813078 w 1888549"/>
              <a:gd name="connsiteY40" fmla="*/ 409695 h 775335"/>
              <a:gd name="connsiteX41" fmla="*/ 814234 w 1888549"/>
              <a:gd name="connsiteY41" fmla="*/ 412432 h 775335"/>
              <a:gd name="connsiteX42" fmla="*/ 1053227 w 1888549"/>
              <a:gd name="connsiteY42" fmla="*/ 412432 h 775335"/>
              <a:gd name="connsiteX43" fmla="*/ 1118035 w 1888549"/>
              <a:gd name="connsiteY43" fmla="*/ 347625 h 775335"/>
              <a:gd name="connsiteX44" fmla="*/ 1072278 w 1888549"/>
              <a:gd name="connsiteY44" fmla="*/ 292418 h 775335"/>
              <a:gd name="connsiteX45" fmla="*/ 1019035 w 1888549"/>
              <a:gd name="connsiteY45" fmla="*/ 292418 h 775335"/>
              <a:gd name="connsiteX46" fmla="*/ 929403 w 1888549"/>
              <a:gd name="connsiteY46" fmla="*/ 382905 h 775335"/>
              <a:gd name="connsiteX47" fmla="*/ 662702 w 1888549"/>
              <a:gd name="connsiteY47" fmla="*/ 382905 h 775335"/>
              <a:gd name="connsiteX48" fmla="*/ 493157 w 1888549"/>
              <a:gd name="connsiteY48" fmla="*/ 552450 h 775335"/>
              <a:gd name="connsiteX49" fmla="*/ 321708 w 1888549"/>
              <a:gd name="connsiteY49" fmla="*/ 552450 h 775335"/>
              <a:gd name="connsiteX50" fmla="*/ 43766 w 1888549"/>
              <a:gd name="connsiteY50" fmla="*/ 694962 h 775335"/>
              <a:gd name="connsiteX51" fmla="*/ 38814 w 1888549"/>
              <a:gd name="connsiteY51" fmla="*/ 707707 h 775335"/>
              <a:gd name="connsiteX52" fmla="*/ 22622 w 1888549"/>
              <a:gd name="connsiteY52" fmla="*/ 714375 h 775335"/>
              <a:gd name="connsiteX53" fmla="*/ 6429 w 1888549"/>
              <a:gd name="connsiteY53" fmla="*/ 707707 h 775335"/>
              <a:gd name="connsiteX54" fmla="*/ 6429 w 1888549"/>
              <a:gd name="connsiteY54" fmla="*/ 675322 h 775335"/>
              <a:gd name="connsiteX55" fmla="*/ 22622 w 1888549"/>
              <a:gd name="connsiteY55" fmla="*/ 668655 h 775335"/>
              <a:gd name="connsiteX56" fmla="*/ 31555 w 1888549"/>
              <a:gd name="connsiteY56" fmla="*/ 672333 h 775335"/>
              <a:gd name="connsiteX57" fmla="*/ 314088 w 1888549"/>
              <a:gd name="connsiteY57" fmla="*/ 526733 h 775335"/>
              <a:gd name="connsiteX58" fmla="*/ 481728 w 1888549"/>
              <a:gd name="connsiteY58" fmla="*/ 526733 h 775335"/>
              <a:gd name="connsiteX59" fmla="*/ 652224 w 1888549"/>
              <a:gd name="connsiteY59" fmla="*/ 356235 h 775335"/>
              <a:gd name="connsiteX60" fmla="*/ 917972 w 1888549"/>
              <a:gd name="connsiteY60" fmla="*/ 356235 h 775335"/>
              <a:gd name="connsiteX61" fmla="*/ 982448 w 1888549"/>
              <a:gd name="connsiteY61" fmla="*/ 292418 h 775335"/>
              <a:gd name="connsiteX62" fmla="*/ 487443 w 1888549"/>
              <a:gd name="connsiteY62" fmla="*/ 292418 h 775335"/>
              <a:gd name="connsiteX63" fmla="*/ 137060 w 1888549"/>
              <a:gd name="connsiteY63" fmla="*/ 470305 h 775335"/>
              <a:gd name="connsiteX64" fmla="*/ 132160 w 1888549"/>
              <a:gd name="connsiteY64" fmla="*/ 482917 h 775335"/>
              <a:gd name="connsiteX65" fmla="*/ 115968 w 1888549"/>
              <a:gd name="connsiteY65" fmla="*/ 489585 h 775335"/>
              <a:gd name="connsiteX66" fmla="*/ 99775 w 1888549"/>
              <a:gd name="connsiteY66" fmla="*/ 482917 h 775335"/>
              <a:gd name="connsiteX67" fmla="*/ 99775 w 1888549"/>
              <a:gd name="connsiteY67" fmla="*/ 450532 h 775335"/>
              <a:gd name="connsiteX68" fmla="*/ 115968 w 1888549"/>
              <a:gd name="connsiteY68" fmla="*/ 443865 h 775335"/>
              <a:gd name="connsiteX69" fmla="*/ 125063 w 1888549"/>
              <a:gd name="connsiteY69" fmla="*/ 447610 h 775335"/>
              <a:gd name="connsiteX70" fmla="*/ 479823 w 1888549"/>
              <a:gd name="connsiteY70" fmla="*/ 266700 h 775335"/>
              <a:gd name="connsiteX71" fmla="*/ 1008431 w 1888549"/>
              <a:gd name="connsiteY71" fmla="*/ 266700 h 775335"/>
              <a:gd name="connsiteX72" fmla="*/ 1011317 w 1888549"/>
              <a:gd name="connsiteY72" fmla="*/ 263843 h 775335"/>
              <a:gd name="connsiteX73" fmla="*/ 1014174 w 1888549"/>
              <a:gd name="connsiteY73" fmla="*/ 266700 h 775335"/>
              <a:gd name="connsiteX74" fmla="*/ 1084660 w 1888549"/>
              <a:gd name="connsiteY74" fmla="*/ 266700 h 775335"/>
              <a:gd name="connsiteX75" fmla="*/ 1136151 w 1888549"/>
              <a:gd name="connsiteY75" fmla="*/ 329508 h 775335"/>
              <a:gd name="connsiteX76" fmla="*/ 1137999 w 1888549"/>
              <a:gd name="connsiteY76" fmla="*/ 327660 h 775335"/>
              <a:gd name="connsiteX77" fmla="*/ 1157049 w 1888549"/>
              <a:gd name="connsiteY77" fmla="*/ 346710 h 775335"/>
              <a:gd name="connsiteX78" fmla="*/ 1153297 w 1888549"/>
              <a:gd name="connsiteY78" fmla="*/ 350423 h 775335"/>
              <a:gd name="connsiteX79" fmla="*/ 1171338 w 1888549"/>
              <a:gd name="connsiteY79" fmla="*/ 372428 h 775335"/>
              <a:gd name="connsiteX80" fmla="*/ 1413273 w 1888549"/>
              <a:gd name="connsiteY80" fmla="*/ 372428 h 775335"/>
              <a:gd name="connsiteX81" fmla="*/ 1261825 w 1888549"/>
              <a:gd name="connsiteY81" fmla="*/ 220980 h 775335"/>
              <a:gd name="connsiteX82" fmla="*/ 876549 w 1888549"/>
              <a:gd name="connsiteY82" fmla="*/ 220980 h 775335"/>
              <a:gd name="connsiteX83" fmla="*/ 874990 w 1888549"/>
              <a:gd name="connsiteY83" fmla="*/ 224672 h 775335"/>
              <a:gd name="connsiteX84" fmla="*/ 858917 w 1888549"/>
              <a:gd name="connsiteY84" fmla="*/ 231458 h 775335"/>
              <a:gd name="connsiteX85" fmla="*/ 836057 w 1888549"/>
              <a:gd name="connsiteY85" fmla="*/ 208598 h 775335"/>
              <a:gd name="connsiteX86" fmla="*/ 858917 w 1888549"/>
              <a:gd name="connsiteY86" fmla="*/ 185738 h 775335"/>
              <a:gd name="connsiteX87" fmla="*/ 271226 w 1888549"/>
              <a:gd name="connsiteY87" fmla="*/ 0 h 775335"/>
              <a:gd name="connsiteX88" fmla="*/ 287390 w 1888549"/>
              <a:gd name="connsiteY88" fmla="*/ 6695 h 775335"/>
              <a:gd name="connsiteX89" fmla="*/ 288562 w 1888549"/>
              <a:gd name="connsiteY89" fmla="*/ 9525 h 775335"/>
              <a:gd name="connsiteX90" fmla="*/ 369333 w 1888549"/>
              <a:gd name="connsiteY90" fmla="*/ 9525 h 775335"/>
              <a:gd name="connsiteX91" fmla="*/ 489348 w 1888549"/>
              <a:gd name="connsiteY91" fmla="*/ 130492 h 775335"/>
              <a:gd name="connsiteX92" fmla="*/ 1072278 w 1888549"/>
              <a:gd name="connsiteY92" fmla="*/ 130492 h 775335"/>
              <a:gd name="connsiteX93" fmla="*/ 1139905 w 1888549"/>
              <a:gd name="connsiteY93" fmla="*/ 23812 h 775335"/>
              <a:gd name="connsiteX94" fmla="*/ 1284828 w 1888549"/>
              <a:gd name="connsiteY94" fmla="*/ 23812 h 775335"/>
              <a:gd name="connsiteX95" fmla="*/ 1287542 w 1888549"/>
              <a:gd name="connsiteY95" fmla="*/ 20955 h 775335"/>
              <a:gd name="connsiteX96" fmla="*/ 1290384 w 1888549"/>
              <a:gd name="connsiteY96" fmla="*/ 23812 h 775335"/>
              <a:gd name="connsiteX97" fmla="*/ 1553289 w 1888549"/>
              <a:gd name="connsiteY97" fmla="*/ 23812 h 775335"/>
              <a:gd name="connsiteX98" fmla="*/ 1612344 w 1888549"/>
              <a:gd name="connsiteY98" fmla="*/ 131445 h 775335"/>
              <a:gd name="connsiteX99" fmla="*/ 1888549 w 1888549"/>
              <a:gd name="connsiteY99" fmla="*/ 131445 h 775335"/>
              <a:gd name="connsiteX100" fmla="*/ 1888549 w 1888549"/>
              <a:gd name="connsiteY100" fmla="*/ 157162 h 775335"/>
              <a:gd name="connsiteX101" fmla="*/ 1598058 w 1888549"/>
              <a:gd name="connsiteY101" fmla="*/ 157162 h 775335"/>
              <a:gd name="connsiteX102" fmla="*/ 1539002 w 1888549"/>
              <a:gd name="connsiteY102" fmla="*/ 50482 h 775335"/>
              <a:gd name="connsiteX103" fmla="*/ 1316918 w 1888549"/>
              <a:gd name="connsiteY103" fmla="*/ 50482 h 775335"/>
              <a:gd name="connsiteX104" fmla="*/ 1472327 w 1888549"/>
              <a:gd name="connsiteY104" fmla="*/ 206692 h 775335"/>
              <a:gd name="connsiteX105" fmla="*/ 1888549 w 1888549"/>
              <a:gd name="connsiteY105" fmla="*/ 206692 h 775335"/>
              <a:gd name="connsiteX106" fmla="*/ 1888549 w 1888549"/>
              <a:gd name="connsiteY106" fmla="*/ 233054 h 775335"/>
              <a:gd name="connsiteX107" fmla="*/ 1461850 w 1888549"/>
              <a:gd name="connsiteY107" fmla="*/ 232410 h 775335"/>
              <a:gd name="connsiteX108" fmla="*/ 1279922 w 1888549"/>
              <a:gd name="connsiteY108" fmla="*/ 50482 h 775335"/>
              <a:gd name="connsiteX109" fmla="*/ 1153240 w 1888549"/>
              <a:gd name="connsiteY109" fmla="*/ 50482 h 775335"/>
              <a:gd name="connsiteX110" fmla="*/ 1085613 w 1888549"/>
              <a:gd name="connsiteY110" fmla="*/ 156210 h 775335"/>
              <a:gd name="connsiteX111" fmla="*/ 478870 w 1888549"/>
              <a:gd name="connsiteY111" fmla="*/ 156210 h 775335"/>
              <a:gd name="connsiteX112" fmla="*/ 357903 w 1888549"/>
              <a:gd name="connsiteY112" fmla="*/ 36195 h 775335"/>
              <a:gd name="connsiteX113" fmla="*/ 288562 w 1888549"/>
              <a:gd name="connsiteY113" fmla="*/ 36195 h 775335"/>
              <a:gd name="connsiteX114" fmla="*/ 287390 w 1888549"/>
              <a:gd name="connsiteY114" fmla="*/ 39024 h 775335"/>
              <a:gd name="connsiteX115" fmla="*/ 271226 w 1888549"/>
              <a:gd name="connsiteY115" fmla="*/ 45720 h 775335"/>
              <a:gd name="connsiteX116" fmla="*/ 248366 w 1888549"/>
              <a:gd name="connsiteY116" fmla="*/ 22860 h 775335"/>
              <a:gd name="connsiteX117" fmla="*/ 271226 w 1888549"/>
              <a:gd name="connsiteY117" fmla="*/ 0 h 7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888549" h="775335">
                <a:moveTo>
                  <a:pt x="858917" y="185738"/>
                </a:moveTo>
                <a:cubicBezTo>
                  <a:pt x="865108" y="185738"/>
                  <a:pt x="870823" y="188357"/>
                  <a:pt x="874990" y="192525"/>
                </a:cubicBezTo>
                <a:lnTo>
                  <a:pt x="876147" y="195263"/>
                </a:lnTo>
                <a:lnTo>
                  <a:pt x="1272302" y="195263"/>
                </a:lnTo>
                <a:lnTo>
                  <a:pt x="1449467" y="372428"/>
                </a:lnTo>
                <a:lnTo>
                  <a:pt x="1529477" y="372428"/>
                </a:lnTo>
                <a:lnTo>
                  <a:pt x="1598058" y="265748"/>
                </a:lnTo>
                <a:lnTo>
                  <a:pt x="1790447" y="265748"/>
                </a:lnTo>
                <a:lnTo>
                  <a:pt x="1793319" y="262890"/>
                </a:lnTo>
                <a:lnTo>
                  <a:pt x="1796177" y="265748"/>
                </a:lnTo>
                <a:lnTo>
                  <a:pt x="1888549" y="265748"/>
                </a:lnTo>
                <a:lnTo>
                  <a:pt x="1888549" y="291465"/>
                </a:lnTo>
                <a:lnTo>
                  <a:pt x="1800989" y="291465"/>
                </a:lnTo>
                <a:lnTo>
                  <a:pt x="1614249" y="479107"/>
                </a:lnTo>
                <a:lnTo>
                  <a:pt x="1321832" y="479107"/>
                </a:lnTo>
                <a:lnTo>
                  <a:pt x="1088382" y="747795"/>
                </a:lnTo>
                <a:lnTo>
                  <a:pt x="1090137" y="752118"/>
                </a:lnTo>
                <a:cubicBezTo>
                  <a:pt x="1090137" y="757952"/>
                  <a:pt x="1087994" y="763905"/>
                  <a:pt x="1083707" y="768667"/>
                </a:cubicBezTo>
                <a:cubicBezTo>
                  <a:pt x="1078946" y="773430"/>
                  <a:pt x="1073230" y="775335"/>
                  <a:pt x="1067515" y="775335"/>
                </a:cubicBezTo>
                <a:cubicBezTo>
                  <a:pt x="1061801" y="775335"/>
                  <a:pt x="1056085" y="773430"/>
                  <a:pt x="1051323" y="768667"/>
                </a:cubicBezTo>
                <a:cubicBezTo>
                  <a:pt x="1046561" y="764857"/>
                  <a:pt x="1044655" y="759142"/>
                  <a:pt x="1044655" y="752475"/>
                </a:cubicBezTo>
                <a:cubicBezTo>
                  <a:pt x="1044655" y="746760"/>
                  <a:pt x="1046561" y="741045"/>
                  <a:pt x="1051323" y="736282"/>
                </a:cubicBezTo>
                <a:cubicBezTo>
                  <a:pt x="1055133" y="732472"/>
                  <a:pt x="1060848" y="729615"/>
                  <a:pt x="1067515" y="729615"/>
                </a:cubicBezTo>
                <a:lnTo>
                  <a:pt x="1069567" y="730460"/>
                </a:lnTo>
                <a:lnTo>
                  <a:pt x="1310402" y="452437"/>
                </a:lnTo>
                <a:lnTo>
                  <a:pt x="1602819" y="452437"/>
                </a:lnTo>
                <a:lnTo>
                  <a:pt x="1764600" y="291465"/>
                </a:lnTo>
                <a:lnTo>
                  <a:pt x="1611392" y="291465"/>
                </a:lnTo>
                <a:lnTo>
                  <a:pt x="1542813" y="398145"/>
                </a:lnTo>
                <a:lnTo>
                  <a:pt x="1442800" y="398145"/>
                </a:lnTo>
                <a:lnTo>
                  <a:pt x="1440895" y="400050"/>
                </a:lnTo>
                <a:lnTo>
                  <a:pt x="1438990" y="398145"/>
                </a:lnTo>
                <a:lnTo>
                  <a:pt x="1159908" y="398145"/>
                </a:lnTo>
                <a:lnTo>
                  <a:pt x="1135200" y="368334"/>
                </a:lnTo>
                <a:lnTo>
                  <a:pt x="1064657" y="438150"/>
                </a:lnTo>
                <a:lnTo>
                  <a:pt x="814637" y="438150"/>
                </a:lnTo>
                <a:lnTo>
                  <a:pt x="813078" y="441842"/>
                </a:lnTo>
                <a:cubicBezTo>
                  <a:pt x="808911" y="446009"/>
                  <a:pt x="803196" y="448628"/>
                  <a:pt x="797005" y="448628"/>
                </a:cubicBezTo>
                <a:cubicBezTo>
                  <a:pt x="784622" y="448628"/>
                  <a:pt x="774145" y="438150"/>
                  <a:pt x="774145" y="425768"/>
                </a:cubicBezTo>
                <a:cubicBezTo>
                  <a:pt x="774145" y="413385"/>
                  <a:pt x="784622" y="402908"/>
                  <a:pt x="797005" y="402908"/>
                </a:cubicBezTo>
                <a:cubicBezTo>
                  <a:pt x="803196" y="402908"/>
                  <a:pt x="808911" y="405527"/>
                  <a:pt x="813078" y="409695"/>
                </a:cubicBezTo>
                <a:lnTo>
                  <a:pt x="814234" y="412432"/>
                </a:lnTo>
                <a:lnTo>
                  <a:pt x="1053227" y="412432"/>
                </a:lnTo>
                <a:lnTo>
                  <a:pt x="1118035" y="347625"/>
                </a:lnTo>
                <a:lnTo>
                  <a:pt x="1072278" y="292418"/>
                </a:lnTo>
                <a:lnTo>
                  <a:pt x="1019035" y="292418"/>
                </a:lnTo>
                <a:lnTo>
                  <a:pt x="929403" y="382905"/>
                </a:lnTo>
                <a:lnTo>
                  <a:pt x="662702" y="382905"/>
                </a:lnTo>
                <a:lnTo>
                  <a:pt x="493157" y="552450"/>
                </a:lnTo>
                <a:lnTo>
                  <a:pt x="321708" y="552450"/>
                </a:lnTo>
                <a:lnTo>
                  <a:pt x="43766" y="694962"/>
                </a:lnTo>
                <a:lnTo>
                  <a:pt x="38814" y="707707"/>
                </a:lnTo>
                <a:cubicBezTo>
                  <a:pt x="34052" y="711517"/>
                  <a:pt x="28337" y="714375"/>
                  <a:pt x="22622" y="714375"/>
                </a:cubicBezTo>
                <a:cubicBezTo>
                  <a:pt x="16907" y="714375"/>
                  <a:pt x="11192" y="712470"/>
                  <a:pt x="6429" y="707707"/>
                </a:cubicBezTo>
                <a:cubicBezTo>
                  <a:pt x="-2143" y="699135"/>
                  <a:pt x="-2143" y="684847"/>
                  <a:pt x="6429" y="675322"/>
                </a:cubicBezTo>
                <a:cubicBezTo>
                  <a:pt x="10239" y="670560"/>
                  <a:pt x="15954" y="668655"/>
                  <a:pt x="22622" y="668655"/>
                </a:cubicBezTo>
                <a:lnTo>
                  <a:pt x="31555" y="672333"/>
                </a:lnTo>
                <a:lnTo>
                  <a:pt x="314088" y="526733"/>
                </a:lnTo>
                <a:lnTo>
                  <a:pt x="481728" y="526733"/>
                </a:lnTo>
                <a:lnTo>
                  <a:pt x="652224" y="356235"/>
                </a:lnTo>
                <a:lnTo>
                  <a:pt x="917972" y="356235"/>
                </a:lnTo>
                <a:lnTo>
                  <a:pt x="982448" y="292418"/>
                </a:lnTo>
                <a:lnTo>
                  <a:pt x="487443" y="292418"/>
                </a:lnTo>
                <a:lnTo>
                  <a:pt x="137060" y="470305"/>
                </a:lnTo>
                <a:lnTo>
                  <a:pt x="132160" y="482917"/>
                </a:lnTo>
                <a:cubicBezTo>
                  <a:pt x="127398" y="486727"/>
                  <a:pt x="121683" y="489585"/>
                  <a:pt x="115968" y="489585"/>
                </a:cubicBezTo>
                <a:cubicBezTo>
                  <a:pt x="110253" y="489585"/>
                  <a:pt x="104538" y="487680"/>
                  <a:pt x="99775" y="482917"/>
                </a:cubicBezTo>
                <a:cubicBezTo>
                  <a:pt x="91203" y="474345"/>
                  <a:pt x="91203" y="460057"/>
                  <a:pt x="99775" y="450532"/>
                </a:cubicBezTo>
                <a:cubicBezTo>
                  <a:pt x="104538" y="445770"/>
                  <a:pt x="109300" y="443865"/>
                  <a:pt x="115968" y="443865"/>
                </a:cubicBezTo>
                <a:lnTo>
                  <a:pt x="125063" y="447610"/>
                </a:lnTo>
                <a:lnTo>
                  <a:pt x="479823" y="266700"/>
                </a:lnTo>
                <a:lnTo>
                  <a:pt x="1008431" y="266700"/>
                </a:lnTo>
                <a:lnTo>
                  <a:pt x="1011317" y="263843"/>
                </a:lnTo>
                <a:lnTo>
                  <a:pt x="1014174" y="266700"/>
                </a:lnTo>
                <a:lnTo>
                  <a:pt x="1084660" y="266700"/>
                </a:lnTo>
                <a:lnTo>
                  <a:pt x="1136151" y="329508"/>
                </a:lnTo>
                <a:lnTo>
                  <a:pt x="1137999" y="327660"/>
                </a:lnTo>
                <a:lnTo>
                  <a:pt x="1157049" y="346710"/>
                </a:lnTo>
                <a:lnTo>
                  <a:pt x="1153297" y="350423"/>
                </a:lnTo>
                <a:lnTo>
                  <a:pt x="1171338" y="372428"/>
                </a:lnTo>
                <a:lnTo>
                  <a:pt x="1413273" y="372428"/>
                </a:lnTo>
                <a:lnTo>
                  <a:pt x="1261825" y="220980"/>
                </a:lnTo>
                <a:lnTo>
                  <a:pt x="876549" y="220980"/>
                </a:lnTo>
                <a:lnTo>
                  <a:pt x="874990" y="224672"/>
                </a:lnTo>
                <a:cubicBezTo>
                  <a:pt x="870823" y="228839"/>
                  <a:pt x="865108" y="231458"/>
                  <a:pt x="858917" y="231458"/>
                </a:cubicBezTo>
                <a:cubicBezTo>
                  <a:pt x="846534" y="231458"/>
                  <a:pt x="836057" y="220980"/>
                  <a:pt x="836057" y="208598"/>
                </a:cubicBezTo>
                <a:cubicBezTo>
                  <a:pt x="836057" y="196215"/>
                  <a:pt x="846534" y="185738"/>
                  <a:pt x="858917" y="185738"/>
                </a:cubicBezTo>
                <a:close/>
                <a:moveTo>
                  <a:pt x="271226" y="0"/>
                </a:moveTo>
                <a:cubicBezTo>
                  <a:pt x="277538" y="0"/>
                  <a:pt x="283253" y="2559"/>
                  <a:pt x="287390" y="6695"/>
                </a:cubicBezTo>
                <a:lnTo>
                  <a:pt x="288562" y="9525"/>
                </a:lnTo>
                <a:lnTo>
                  <a:pt x="369333" y="9525"/>
                </a:lnTo>
                <a:lnTo>
                  <a:pt x="489348" y="130492"/>
                </a:lnTo>
                <a:lnTo>
                  <a:pt x="1072278" y="130492"/>
                </a:lnTo>
                <a:lnTo>
                  <a:pt x="1139905" y="23812"/>
                </a:lnTo>
                <a:lnTo>
                  <a:pt x="1284828" y="23812"/>
                </a:lnTo>
                <a:lnTo>
                  <a:pt x="1287542" y="20955"/>
                </a:lnTo>
                <a:lnTo>
                  <a:pt x="1290384" y="23812"/>
                </a:lnTo>
                <a:lnTo>
                  <a:pt x="1553289" y="23812"/>
                </a:lnTo>
                <a:lnTo>
                  <a:pt x="1612344" y="131445"/>
                </a:lnTo>
                <a:lnTo>
                  <a:pt x="1888549" y="131445"/>
                </a:lnTo>
                <a:lnTo>
                  <a:pt x="1888549" y="157162"/>
                </a:lnTo>
                <a:lnTo>
                  <a:pt x="1598058" y="157162"/>
                </a:lnTo>
                <a:lnTo>
                  <a:pt x="1539002" y="50482"/>
                </a:lnTo>
                <a:lnTo>
                  <a:pt x="1316918" y="50482"/>
                </a:lnTo>
                <a:lnTo>
                  <a:pt x="1472327" y="206692"/>
                </a:lnTo>
                <a:lnTo>
                  <a:pt x="1888549" y="206692"/>
                </a:lnTo>
                <a:lnTo>
                  <a:pt x="1888549" y="233054"/>
                </a:lnTo>
                <a:lnTo>
                  <a:pt x="1461850" y="232410"/>
                </a:lnTo>
                <a:lnTo>
                  <a:pt x="1279922" y="50482"/>
                </a:lnTo>
                <a:lnTo>
                  <a:pt x="1153240" y="50482"/>
                </a:lnTo>
                <a:lnTo>
                  <a:pt x="1085613" y="156210"/>
                </a:lnTo>
                <a:lnTo>
                  <a:pt x="478870" y="156210"/>
                </a:lnTo>
                <a:lnTo>
                  <a:pt x="357903" y="36195"/>
                </a:lnTo>
                <a:lnTo>
                  <a:pt x="288562" y="36195"/>
                </a:lnTo>
                <a:lnTo>
                  <a:pt x="287390" y="39024"/>
                </a:lnTo>
                <a:cubicBezTo>
                  <a:pt x="283253" y="43161"/>
                  <a:pt x="277538" y="45720"/>
                  <a:pt x="271226" y="45720"/>
                </a:cubicBezTo>
                <a:cubicBezTo>
                  <a:pt x="258601" y="45720"/>
                  <a:pt x="248366" y="35485"/>
                  <a:pt x="248366" y="22860"/>
                </a:cubicBezTo>
                <a:cubicBezTo>
                  <a:pt x="248366" y="10235"/>
                  <a:pt x="258601" y="0"/>
                  <a:pt x="2712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36">
            <a:extLst>
              <a:ext uri="{FF2B5EF4-FFF2-40B4-BE49-F238E27FC236}">
                <a16:creationId xmlns:a16="http://schemas.microsoft.com/office/drawing/2014/main" id="{3473D73F-D2DE-4109-91E2-410C80B504F3}"/>
              </a:ext>
            </a:extLst>
          </p:cNvPr>
          <p:cNvGrpSpPr/>
          <p:nvPr/>
        </p:nvGrpSpPr>
        <p:grpSpPr>
          <a:xfrm>
            <a:off x="5054764" y="1893454"/>
            <a:ext cx="2340531" cy="3140008"/>
            <a:chOff x="1257518" y="2316205"/>
            <a:chExt cx="1389446" cy="1804981"/>
          </a:xfrm>
          <a:solidFill>
            <a:schemeClr val="accent1">
              <a:lumMod val="50000"/>
            </a:schemeClr>
          </a:solidFill>
        </p:grpSpPr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53347B15-B39D-4B3A-92A7-16F069593A4D}"/>
                </a:ext>
              </a:extLst>
            </p:cNvPr>
            <p:cNvSpPr/>
            <p:nvPr/>
          </p:nvSpPr>
          <p:spPr>
            <a:xfrm>
              <a:off x="1257518" y="2316205"/>
              <a:ext cx="1389446" cy="1804981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  <a:gd name="connsiteX0" fmla="*/ 173835 w 788240"/>
                <a:gd name="connsiteY0" fmla="*/ 1023975 h 1023975"/>
                <a:gd name="connsiteX1" fmla="*/ 639815 w 788240"/>
                <a:gd name="connsiteY1" fmla="*/ 954560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8932"/>
                <a:gd name="connsiteX1" fmla="*/ 654690 w 788240"/>
                <a:gd name="connsiteY1" fmla="*/ 1028932 h 1028932"/>
                <a:gd name="connsiteX2" fmla="*/ 603620 w 788240"/>
                <a:gd name="connsiteY2" fmla="*/ 878360 h 1028932"/>
                <a:gd name="connsiteX3" fmla="*/ 679820 w 788240"/>
                <a:gd name="connsiteY3" fmla="*/ 618328 h 1028932"/>
                <a:gd name="connsiteX4" fmla="*/ 778880 w 788240"/>
                <a:gd name="connsiteY4" fmla="*/ 276380 h 1028932"/>
                <a:gd name="connsiteX5" fmla="*/ 352160 w 788240"/>
                <a:gd name="connsiteY5" fmla="*/ 7775 h 1028932"/>
                <a:gd name="connsiteX6" fmla="*/ 116893 w 788240"/>
                <a:gd name="connsiteY6" fmla="*/ 203990 h 1028932"/>
                <a:gd name="connsiteX7" fmla="*/ 109273 w 788240"/>
                <a:gd name="connsiteY7" fmla="*/ 263045 h 1028932"/>
                <a:gd name="connsiteX8" fmla="*/ 52123 w 788240"/>
                <a:gd name="connsiteY8" fmla="*/ 360200 h 1028932"/>
                <a:gd name="connsiteX9" fmla="*/ 6403 w 788240"/>
                <a:gd name="connsiteY9" fmla="*/ 420208 h 1028932"/>
                <a:gd name="connsiteX10" fmla="*/ 16880 w 788240"/>
                <a:gd name="connsiteY10" fmla="*/ 508790 h 1028932"/>
                <a:gd name="connsiteX11" fmla="*/ 55933 w 788240"/>
                <a:gd name="connsiteY11" fmla="*/ 544985 h 1028932"/>
                <a:gd name="connsiteX12" fmla="*/ 11165 w 788240"/>
                <a:gd name="connsiteY12" fmla="*/ 563083 h 1028932"/>
                <a:gd name="connsiteX13" fmla="*/ 23548 w 788240"/>
                <a:gd name="connsiteY13" fmla="*/ 602135 h 1028932"/>
                <a:gd name="connsiteX14" fmla="*/ 22595 w 788240"/>
                <a:gd name="connsiteY14" fmla="*/ 665953 h 1028932"/>
                <a:gd name="connsiteX15" fmla="*/ 78793 w 788240"/>
                <a:gd name="connsiteY15" fmla="*/ 737390 h 1028932"/>
                <a:gd name="connsiteX16" fmla="*/ 217858 w 788240"/>
                <a:gd name="connsiteY16" fmla="*/ 757393 h 1028932"/>
                <a:gd name="connsiteX17" fmla="*/ 173835 w 788240"/>
                <a:gd name="connsiteY17" fmla="*/ 1023975 h 1028932"/>
                <a:gd name="connsiteX0" fmla="*/ 173835 w 788240"/>
                <a:gd name="connsiteY0" fmla="*/ 1023975 h 1023975"/>
                <a:gd name="connsiteX1" fmla="*/ 674523 w 788240"/>
                <a:gd name="connsiteY1" fmla="*/ 1023974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4058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9016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21495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240" h="1023975">
                  <a:moveTo>
                    <a:pt x="173835" y="1023975"/>
                  </a:moveTo>
                  <a:lnTo>
                    <a:pt x="679481" y="1021495"/>
                  </a:lnTo>
                  <a:cubicBezTo>
                    <a:pt x="666146" y="995778"/>
                    <a:pt x="612193" y="896458"/>
                    <a:pt x="603620" y="878360"/>
                  </a:cubicBezTo>
                  <a:cubicBezTo>
                    <a:pt x="579808" y="822163"/>
                    <a:pt x="596953" y="699290"/>
                    <a:pt x="679820" y="618328"/>
                  </a:cubicBezTo>
                  <a:cubicBezTo>
                    <a:pt x="758878" y="541175"/>
                    <a:pt x="810313" y="391633"/>
                    <a:pt x="778880" y="276380"/>
                  </a:cubicBezTo>
                  <a:cubicBezTo>
                    <a:pt x="727445" y="85880"/>
                    <a:pt x="555995" y="-32230"/>
                    <a:pt x="352160" y="7775"/>
                  </a:cubicBezTo>
                  <a:cubicBezTo>
                    <a:pt x="352160" y="7775"/>
                    <a:pt x="175948" y="29683"/>
                    <a:pt x="116893" y="203990"/>
                  </a:cubicBezTo>
                  <a:cubicBezTo>
                    <a:pt x="116893" y="203990"/>
                    <a:pt x="107368" y="229708"/>
                    <a:pt x="109273" y="263045"/>
                  </a:cubicBezTo>
                  <a:cubicBezTo>
                    <a:pt x="114035" y="316385"/>
                    <a:pt x="75935" y="347818"/>
                    <a:pt x="52123" y="360200"/>
                  </a:cubicBezTo>
                  <a:cubicBezTo>
                    <a:pt x="27358" y="373535"/>
                    <a:pt x="-16457" y="395443"/>
                    <a:pt x="6403" y="420208"/>
                  </a:cubicBezTo>
                  <a:cubicBezTo>
                    <a:pt x="34025" y="450688"/>
                    <a:pt x="32120" y="489740"/>
                    <a:pt x="16880" y="508790"/>
                  </a:cubicBezTo>
                  <a:cubicBezTo>
                    <a:pt x="-2170" y="531650"/>
                    <a:pt x="53075" y="532603"/>
                    <a:pt x="55933" y="544985"/>
                  </a:cubicBezTo>
                  <a:cubicBezTo>
                    <a:pt x="58790" y="558320"/>
                    <a:pt x="14975" y="547843"/>
                    <a:pt x="11165" y="563083"/>
                  </a:cubicBezTo>
                  <a:cubicBezTo>
                    <a:pt x="7355" y="579275"/>
                    <a:pt x="19738" y="583085"/>
                    <a:pt x="23548" y="602135"/>
                  </a:cubicBezTo>
                  <a:cubicBezTo>
                    <a:pt x="27358" y="621185"/>
                    <a:pt x="24500" y="656428"/>
                    <a:pt x="22595" y="665953"/>
                  </a:cubicBezTo>
                  <a:cubicBezTo>
                    <a:pt x="20690" y="675478"/>
                    <a:pt x="26405" y="732628"/>
                    <a:pt x="78793" y="737390"/>
                  </a:cubicBezTo>
                  <a:cubicBezTo>
                    <a:pt x="131180" y="742153"/>
                    <a:pt x="196903" y="731675"/>
                    <a:pt x="217858" y="757393"/>
                  </a:cubicBezTo>
                  <a:cubicBezTo>
                    <a:pt x="236908" y="783110"/>
                    <a:pt x="197647" y="952538"/>
                    <a:pt x="173835" y="1023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40">
              <a:extLst>
                <a:ext uri="{FF2B5EF4-FFF2-40B4-BE49-F238E27FC236}">
                  <a16:creationId xmlns:a16="http://schemas.microsoft.com/office/drawing/2014/main" id="{079248F5-92F6-4CD2-BAF4-37327B4E7647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  <a:grpFill/>
          </p:grpSpPr>
          <p:sp>
            <p:nvSpPr>
              <p:cNvPr id="31" name="Graphic 4">
                <a:extLst>
                  <a:ext uri="{FF2B5EF4-FFF2-40B4-BE49-F238E27FC236}">
                    <a16:creationId xmlns:a16="http://schemas.microsoft.com/office/drawing/2014/main" id="{18927834-337B-4774-B8C4-66F5BF0CE3E4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42">
                <a:extLst>
                  <a:ext uri="{FF2B5EF4-FFF2-40B4-BE49-F238E27FC236}">
                    <a16:creationId xmlns:a16="http://schemas.microsoft.com/office/drawing/2014/main" id="{93BEA3D9-9AE5-46B2-A231-8B49AC2E558A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Freeform: Shape 37">
            <a:extLst>
              <a:ext uri="{FF2B5EF4-FFF2-40B4-BE49-F238E27FC236}">
                <a16:creationId xmlns:a16="http://schemas.microsoft.com/office/drawing/2014/main" id="{616EB048-7D81-463A-970A-20BB88838548}"/>
              </a:ext>
            </a:extLst>
          </p:cNvPr>
          <p:cNvSpPr/>
          <p:nvPr/>
        </p:nvSpPr>
        <p:spPr>
          <a:xfrm>
            <a:off x="2727600" y="3603564"/>
            <a:ext cx="3181273" cy="1348800"/>
          </a:xfrm>
          <a:custGeom>
            <a:avLst/>
            <a:gdLst>
              <a:gd name="connsiteX0" fmla="*/ 858917 w 1888549"/>
              <a:gd name="connsiteY0" fmla="*/ 185738 h 775335"/>
              <a:gd name="connsiteX1" fmla="*/ 874990 w 1888549"/>
              <a:gd name="connsiteY1" fmla="*/ 192525 h 775335"/>
              <a:gd name="connsiteX2" fmla="*/ 876147 w 1888549"/>
              <a:gd name="connsiteY2" fmla="*/ 195263 h 775335"/>
              <a:gd name="connsiteX3" fmla="*/ 1272302 w 1888549"/>
              <a:gd name="connsiteY3" fmla="*/ 195263 h 775335"/>
              <a:gd name="connsiteX4" fmla="*/ 1449467 w 1888549"/>
              <a:gd name="connsiteY4" fmla="*/ 372428 h 775335"/>
              <a:gd name="connsiteX5" fmla="*/ 1529477 w 1888549"/>
              <a:gd name="connsiteY5" fmla="*/ 372428 h 775335"/>
              <a:gd name="connsiteX6" fmla="*/ 1598058 w 1888549"/>
              <a:gd name="connsiteY6" fmla="*/ 265748 h 775335"/>
              <a:gd name="connsiteX7" fmla="*/ 1790447 w 1888549"/>
              <a:gd name="connsiteY7" fmla="*/ 265748 h 775335"/>
              <a:gd name="connsiteX8" fmla="*/ 1793319 w 1888549"/>
              <a:gd name="connsiteY8" fmla="*/ 262890 h 775335"/>
              <a:gd name="connsiteX9" fmla="*/ 1796177 w 1888549"/>
              <a:gd name="connsiteY9" fmla="*/ 265748 h 775335"/>
              <a:gd name="connsiteX10" fmla="*/ 1888549 w 1888549"/>
              <a:gd name="connsiteY10" fmla="*/ 265748 h 775335"/>
              <a:gd name="connsiteX11" fmla="*/ 1888549 w 1888549"/>
              <a:gd name="connsiteY11" fmla="*/ 291465 h 775335"/>
              <a:gd name="connsiteX12" fmla="*/ 1800989 w 1888549"/>
              <a:gd name="connsiteY12" fmla="*/ 291465 h 775335"/>
              <a:gd name="connsiteX13" fmla="*/ 1614249 w 1888549"/>
              <a:gd name="connsiteY13" fmla="*/ 479107 h 775335"/>
              <a:gd name="connsiteX14" fmla="*/ 1321832 w 1888549"/>
              <a:gd name="connsiteY14" fmla="*/ 479107 h 775335"/>
              <a:gd name="connsiteX15" fmla="*/ 1088382 w 1888549"/>
              <a:gd name="connsiteY15" fmla="*/ 747795 h 775335"/>
              <a:gd name="connsiteX16" fmla="*/ 1090137 w 1888549"/>
              <a:gd name="connsiteY16" fmla="*/ 752118 h 775335"/>
              <a:gd name="connsiteX17" fmla="*/ 1083707 w 1888549"/>
              <a:gd name="connsiteY17" fmla="*/ 768667 h 775335"/>
              <a:gd name="connsiteX18" fmla="*/ 1067515 w 1888549"/>
              <a:gd name="connsiteY18" fmla="*/ 775335 h 775335"/>
              <a:gd name="connsiteX19" fmla="*/ 1051323 w 1888549"/>
              <a:gd name="connsiteY19" fmla="*/ 768667 h 775335"/>
              <a:gd name="connsiteX20" fmla="*/ 1044655 w 1888549"/>
              <a:gd name="connsiteY20" fmla="*/ 752475 h 775335"/>
              <a:gd name="connsiteX21" fmla="*/ 1051323 w 1888549"/>
              <a:gd name="connsiteY21" fmla="*/ 736282 h 775335"/>
              <a:gd name="connsiteX22" fmla="*/ 1067515 w 1888549"/>
              <a:gd name="connsiteY22" fmla="*/ 729615 h 775335"/>
              <a:gd name="connsiteX23" fmla="*/ 1069567 w 1888549"/>
              <a:gd name="connsiteY23" fmla="*/ 730460 h 775335"/>
              <a:gd name="connsiteX24" fmla="*/ 1310402 w 1888549"/>
              <a:gd name="connsiteY24" fmla="*/ 452437 h 775335"/>
              <a:gd name="connsiteX25" fmla="*/ 1602819 w 1888549"/>
              <a:gd name="connsiteY25" fmla="*/ 452437 h 775335"/>
              <a:gd name="connsiteX26" fmla="*/ 1764600 w 1888549"/>
              <a:gd name="connsiteY26" fmla="*/ 291465 h 775335"/>
              <a:gd name="connsiteX27" fmla="*/ 1611392 w 1888549"/>
              <a:gd name="connsiteY27" fmla="*/ 291465 h 775335"/>
              <a:gd name="connsiteX28" fmla="*/ 1542813 w 1888549"/>
              <a:gd name="connsiteY28" fmla="*/ 398145 h 775335"/>
              <a:gd name="connsiteX29" fmla="*/ 1442800 w 1888549"/>
              <a:gd name="connsiteY29" fmla="*/ 398145 h 775335"/>
              <a:gd name="connsiteX30" fmla="*/ 1440895 w 1888549"/>
              <a:gd name="connsiteY30" fmla="*/ 400050 h 775335"/>
              <a:gd name="connsiteX31" fmla="*/ 1438990 w 1888549"/>
              <a:gd name="connsiteY31" fmla="*/ 398145 h 775335"/>
              <a:gd name="connsiteX32" fmla="*/ 1159908 w 1888549"/>
              <a:gd name="connsiteY32" fmla="*/ 398145 h 775335"/>
              <a:gd name="connsiteX33" fmla="*/ 1135200 w 1888549"/>
              <a:gd name="connsiteY33" fmla="*/ 368334 h 775335"/>
              <a:gd name="connsiteX34" fmla="*/ 1064657 w 1888549"/>
              <a:gd name="connsiteY34" fmla="*/ 438150 h 775335"/>
              <a:gd name="connsiteX35" fmla="*/ 814637 w 1888549"/>
              <a:gd name="connsiteY35" fmla="*/ 438150 h 775335"/>
              <a:gd name="connsiteX36" fmla="*/ 813078 w 1888549"/>
              <a:gd name="connsiteY36" fmla="*/ 441842 h 775335"/>
              <a:gd name="connsiteX37" fmla="*/ 797005 w 1888549"/>
              <a:gd name="connsiteY37" fmla="*/ 448628 h 775335"/>
              <a:gd name="connsiteX38" fmla="*/ 774145 w 1888549"/>
              <a:gd name="connsiteY38" fmla="*/ 425768 h 775335"/>
              <a:gd name="connsiteX39" fmla="*/ 797005 w 1888549"/>
              <a:gd name="connsiteY39" fmla="*/ 402908 h 775335"/>
              <a:gd name="connsiteX40" fmla="*/ 813078 w 1888549"/>
              <a:gd name="connsiteY40" fmla="*/ 409695 h 775335"/>
              <a:gd name="connsiteX41" fmla="*/ 814234 w 1888549"/>
              <a:gd name="connsiteY41" fmla="*/ 412432 h 775335"/>
              <a:gd name="connsiteX42" fmla="*/ 1053227 w 1888549"/>
              <a:gd name="connsiteY42" fmla="*/ 412432 h 775335"/>
              <a:gd name="connsiteX43" fmla="*/ 1118035 w 1888549"/>
              <a:gd name="connsiteY43" fmla="*/ 347625 h 775335"/>
              <a:gd name="connsiteX44" fmla="*/ 1072278 w 1888549"/>
              <a:gd name="connsiteY44" fmla="*/ 292418 h 775335"/>
              <a:gd name="connsiteX45" fmla="*/ 1019035 w 1888549"/>
              <a:gd name="connsiteY45" fmla="*/ 292418 h 775335"/>
              <a:gd name="connsiteX46" fmla="*/ 929403 w 1888549"/>
              <a:gd name="connsiteY46" fmla="*/ 382905 h 775335"/>
              <a:gd name="connsiteX47" fmla="*/ 662702 w 1888549"/>
              <a:gd name="connsiteY47" fmla="*/ 382905 h 775335"/>
              <a:gd name="connsiteX48" fmla="*/ 493157 w 1888549"/>
              <a:gd name="connsiteY48" fmla="*/ 552450 h 775335"/>
              <a:gd name="connsiteX49" fmla="*/ 321708 w 1888549"/>
              <a:gd name="connsiteY49" fmla="*/ 552450 h 775335"/>
              <a:gd name="connsiteX50" fmla="*/ 43766 w 1888549"/>
              <a:gd name="connsiteY50" fmla="*/ 694962 h 775335"/>
              <a:gd name="connsiteX51" fmla="*/ 38814 w 1888549"/>
              <a:gd name="connsiteY51" fmla="*/ 707707 h 775335"/>
              <a:gd name="connsiteX52" fmla="*/ 22622 w 1888549"/>
              <a:gd name="connsiteY52" fmla="*/ 714375 h 775335"/>
              <a:gd name="connsiteX53" fmla="*/ 6429 w 1888549"/>
              <a:gd name="connsiteY53" fmla="*/ 707707 h 775335"/>
              <a:gd name="connsiteX54" fmla="*/ 6429 w 1888549"/>
              <a:gd name="connsiteY54" fmla="*/ 675322 h 775335"/>
              <a:gd name="connsiteX55" fmla="*/ 22622 w 1888549"/>
              <a:gd name="connsiteY55" fmla="*/ 668655 h 775335"/>
              <a:gd name="connsiteX56" fmla="*/ 31555 w 1888549"/>
              <a:gd name="connsiteY56" fmla="*/ 672333 h 775335"/>
              <a:gd name="connsiteX57" fmla="*/ 314088 w 1888549"/>
              <a:gd name="connsiteY57" fmla="*/ 526733 h 775335"/>
              <a:gd name="connsiteX58" fmla="*/ 481728 w 1888549"/>
              <a:gd name="connsiteY58" fmla="*/ 526733 h 775335"/>
              <a:gd name="connsiteX59" fmla="*/ 652224 w 1888549"/>
              <a:gd name="connsiteY59" fmla="*/ 356235 h 775335"/>
              <a:gd name="connsiteX60" fmla="*/ 917972 w 1888549"/>
              <a:gd name="connsiteY60" fmla="*/ 356235 h 775335"/>
              <a:gd name="connsiteX61" fmla="*/ 982448 w 1888549"/>
              <a:gd name="connsiteY61" fmla="*/ 292418 h 775335"/>
              <a:gd name="connsiteX62" fmla="*/ 487443 w 1888549"/>
              <a:gd name="connsiteY62" fmla="*/ 292418 h 775335"/>
              <a:gd name="connsiteX63" fmla="*/ 137060 w 1888549"/>
              <a:gd name="connsiteY63" fmla="*/ 470305 h 775335"/>
              <a:gd name="connsiteX64" fmla="*/ 132160 w 1888549"/>
              <a:gd name="connsiteY64" fmla="*/ 482917 h 775335"/>
              <a:gd name="connsiteX65" fmla="*/ 115968 w 1888549"/>
              <a:gd name="connsiteY65" fmla="*/ 489585 h 775335"/>
              <a:gd name="connsiteX66" fmla="*/ 99775 w 1888549"/>
              <a:gd name="connsiteY66" fmla="*/ 482917 h 775335"/>
              <a:gd name="connsiteX67" fmla="*/ 99775 w 1888549"/>
              <a:gd name="connsiteY67" fmla="*/ 450532 h 775335"/>
              <a:gd name="connsiteX68" fmla="*/ 115968 w 1888549"/>
              <a:gd name="connsiteY68" fmla="*/ 443865 h 775335"/>
              <a:gd name="connsiteX69" fmla="*/ 125063 w 1888549"/>
              <a:gd name="connsiteY69" fmla="*/ 447610 h 775335"/>
              <a:gd name="connsiteX70" fmla="*/ 479823 w 1888549"/>
              <a:gd name="connsiteY70" fmla="*/ 266700 h 775335"/>
              <a:gd name="connsiteX71" fmla="*/ 1008431 w 1888549"/>
              <a:gd name="connsiteY71" fmla="*/ 266700 h 775335"/>
              <a:gd name="connsiteX72" fmla="*/ 1011317 w 1888549"/>
              <a:gd name="connsiteY72" fmla="*/ 263843 h 775335"/>
              <a:gd name="connsiteX73" fmla="*/ 1014174 w 1888549"/>
              <a:gd name="connsiteY73" fmla="*/ 266700 h 775335"/>
              <a:gd name="connsiteX74" fmla="*/ 1084660 w 1888549"/>
              <a:gd name="connsiteY74" fmla="*/ 266700 h 775335"/>
              <a:gd name="connsiteX75" fmla="*/ 1136151 w 1888549"/>
              <a:gd name="connsiteY75" fmla="*/ 329508 h 775335"/>
              <a:gd name="connsiteX76" fmla="*/ 1137999 w 1888549"/>
              <a:gd name="connsiteY76" fmla="*/ 327660 h 775335"/>
              <a:gd name="connsiteX77" fmla="*/ 1157049 w 1888549"/>
              <a:gd name="connsiteY77" fmla="*/ 346710 h 775335"/>
              <a:gd name="connsiteX78" fmla="*/ 1153297 w 1888549"/>
              <a:gd name="connsiteY78" fmla="*/ 350423 h 775335"/>
              <a:gd name="connsiteX79" fmla="*/ 1171338 w 1888549"/>
              <a:gd name="connsiteY79" fmla="*/ 372428 h 775335"/>
              <a:gd name="connsiteX80" fmla="*/ 1413273 w 1888549"/>
              <a:gd name="connsiteY80" fmla="*/ 372428 h 775335"/>
              <a:gd name="connsiteX81" fmla="*/ 1261825 w 1888549"/>
              <a:gd name="connsiteY81" fmla="*/ 220980 h 775335"/>
              <a:gd name="connsiteX82" fmla="*/ 876549 w 1888549"/>
              <a:gd name="connsiteY82" fmla="*/ 220980 h 775335"/>
              <a:gd name="connsiteX83" fmla="*/ 874990 w 1888549"/>
              <a:gd name="connsiteY83" fmla="*/ 224672 h 775335"/>
              <a:gd name="connsiteX84" fmla="*/ 858917 w 1888549"/>
              <a:gd name="connsiteY84" fmla="*/ 231458 h 775335"/>
              <a:gd name="connsiteX85" fmla="*/ 836057 w 1888549"/>
              <a:gd name="connsiteY85" fmla="*/ 208598 h 775335"/>
              <a:gd name="connsiteX86" fmla="*/ 858917 w 1888549"/>
              <a:gd name="connsiteY86" fmla="*/ 185738 h 775335"/>
              <a:gd name="connsiteX87" fmla="*/ 271226 w 1888549"/>
              <a:gd name="connsiteY87" fmla="*/ 0 h 775335"/>
              <a:gd name="connsiteX88" fmla="*/ 287390 w 1888549"/>
              <a:gd name="connsiteY88" fmla="*/ 6695 h 775335"/>
              <a:gd name="connsiteX89" fmla="*/ 288562 w 1888549"/>
              <a:gd name="connsiteY89" fmla="*/ 9525 h 775335"/>
              <a:gd name="connsiteX90" fmla="*/ 369333 w 1888549"/>
              <a:gd name="connsiteY90" fmla="*/ 9525 h 775335"/>
              <a:gd name="connsiteX91" fmla="*/ 489348 w 1888549"/>
              <a:gd name="connsiteY91" fmla="*/ 130492 h 775335"/>
              <a:gd name="connsiteX92" fmla="*/ 1072278 w 1888549"/>
              <a:gd name="connsiteY92" fmla="*/ 130492 h 775335"/>
              <a:gd name="connsiteX93" fmla="*/ 1139905 w 1888549"/>
              <a:gd name="connsiteY93" fmla="*/ 23812 h 775335"/>
              <a:gd name="connsiteX94" fmla="*/ 1284828 w 1888549"/>
              <a:gd name="connsiteY94" fmla="*/ 23812 h 775335"/>
              <a:gd name="connsiteX95" fmla="*/ 1287542 w 1888549"/>
              <a:gd name="connsiteY95" fmla="*/ 20955 h 775335"/>
              <a:gd name="connsiteX96" fmla="*/ 1290384 w 1888549"/>
              <a:gd name="connsiteY96" fmla="*/ 23812 h 775335"/>
              <a:gd name="connsiteX97" fmla="*/ 1553289 w 1888549"/>
              <a:gd name="connsiteY97" fmla="*/ 23812 h 775335"/>
              <a:gd name="connsiteX98" fmla="*/ 1612344 w 1888549"/>
              <a:gd name="connsiteY98" fmla="*/ 131445 h 775335"/>
              <a:gd name="connsiteX99" fmla="*/ 1888549 w 1888549"/>
              <a:gd name="connsiteY99" fmla="*/ 131445 h 775335"/>
              <a:gd name="connsiteX100" fmla="*/ 1888549 w 1888549"/>
              <a:gd name="connsiteY100" fmla="*/ 157162 h 775335"/>
              <a:gd name="connsiteX101" fmla="*/ 1598058 w 1888549"/>
              <a:gd name="connsiteY101" fmla="*/ 157162 h 775335"/>
              <a:gd name="connsiteX102" fmla="*/ 1539002 w 1888549"/>
              <a:gd name="connsiteY102" fmla="*/ 50482 h 775335"/>
              <a:gd name="connsiteX103" fmla="*/ 1316918 w 1888549"/>
              <a:gd name="connsiteY103" fmla="*/ 50482 h 775335"/>
              <a:gd name="connsiteX104" fmla="*/ 1472327 w 1888549"/>
              <a:gd name="connsiteY104" fmla="*/ 206692 h 775335"/>
              <a:gd name="connsiteX105" fmla="*/ 1888549 w 1888549"/>
              <a:gd name="connsiteY105" fmla="*/ 206692 h 775335"/>
              <a:gd name="connsiteX106" fmla="*/ 1888549 w 1888549"/>
              <a:gd name="connsiteY106" fmla="*/ 233054 h 775335"/>
              <a:gd name="connsiteX107" fmla="*/ 1461850 w 1888549"/>
              <a:gd name="connsiteY107" fmla="*/ 232410 h 775335"/>
              <a:gd name="connsiteX108" fmla="*/ 1279922 w 1888549"/>
              <a:gd name="connsiteY108" fmla="*/ 50482 h 775335"/>
              <a:gd name="connsiteX109" fmla="*/ 1153240 w 1888549"/>
              <a:gd name="connsiteY109" fmla="*/ 50482 h 775335"/>
              <a:gd name="connsiteX110" fmla="*/ 1085613 w 1888549"/>
              <a:gd name="connsiteY110" fmla="*/ 156210 h 775335"/>
              <a:gd name="connsiteX111" fmla="*/ 478870 w 1888549"/>
              <a:gd name="connsiteY111" fmla="*/ 156210 h 775335"/>
              <a:gd name="connsiteX112" fmla="*/ 357903 w 1888549"/>
              <a:gd name="connsiteY112" fmla="*/ 36195 h 775335"/>
              <a:gd name="connsiteX113" fmla="*/ 288562 w 1888549"/>
              <a:gd name="connsiteY113" fmla="*/ 36195 h 775335"/>
              <a:gd name="connsiteX114" fmla="*/ 287390 w 1888549"/>
              <a:gd name="connsiteY114" fmla="*/ 39024 h 775335"/>
              <a:gd name="connsiteX115" fmla="*/ 271226 w 1888549"/>
              <a:gd name="connsiteY115" fmla="*/ 45720 h 775335"/>
              <a:gd name="connsiteX116" fmla="*/ 248366 w 1888549"/>
              <a:gd name="connsiteY116" fmla="*/ 22860 h 775335"/>
              <a:gd name="connsiteX117" fmla="*/ 271226 w 1888549"/>
              <a:gd name="connsiteY117" fmla="*/ 0 h 7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888549" h="775335">
                <a:moveTo>
                  <a:pt x="858917" y="185738"/>
                </a:moveTo>
                <a:cubicBezTo>
                  <a:pt x="865108" y="185738"/>
                  <a:pt x="870823" y="188357"/>
                  <a:pt x="874990" y="192525"/>
                </a:cubicBezTo>
                <a:lnTo>
                  <a:pt x="876147" y="195263"/>
                </a:lnTo>
                <a:lnTo>
                  <a:pt x="1272302" y="195263"/>
                </a:lnTo>
                <a:lnTo>
                  <a:pt x="1449467" y="372428"/>
                </a:lnTo>
                <a:lnTo>
                  <a:pt x="1529477" y="372428"/>
                </a:lnTo>
                <a:lnTo>
                  <a:pt x="1598058" y="265748"/>
                </a:lnTo>
                <a:lnTo>
                  <a:pt x="1790447" y="265748"/>
                </a:lnTo>
                <a:lnTo>
                  <a:pt x="1793319" y="262890"/>
                </a:lnTo>
                <a:lnTo>
                  <a:pt x="1796177" y="265748"/>
                </a:lnTo>
                <a:lnTo>
                  <a:pt x="1888549" y="265748"/>
                </a:lnTo>
                <a:lnTo>
                  <a:pt x="1888549" y="291465"/>
                </a:lnTo>
                <a:lnTo>
                  <a:pt x="1800989" y="291465"/>
                </a:lnTo>
                <a:lnTo>
                  <a:pt x="1614249" y="479107"/>
                </a:lnTo>
                <a:lnTo>
                  <a:pt x="1321832" y="479107"/>
                </a:lnTo>
                <a:lnTo>
                  <a:pt x="1088382" y="747795"/>
                </a:lnTo>
                <a:lnTo>
                  <a:pt x="1090137" y="752118"/>
                </a:lnTo>
                <a:cubicBezTo>
                  <a:pt x="1090137" y="757952"/>
                  <a:pt x="1087994" y="763905"/>
                  <a:pt x="1083707" y="768667"/>
                </a:cubicBezTo>
                <a:cubicBezTo>
                  <a:pt x="1078946" y="773430"/>
                  <a:pt x="1073230" y="775335"/>
                  <a:pt x="1067515" y="775335"/>
                </a:cubicBezTo>
                <a:cubicBezTo>
                  <a:pt x="1061801" y="775335"/>
                  <a:pt x="1056085" y="773430"/>
                  <a:pt x="1051323" y="768667"/>
                </a:cubicBezTo>
                <a:cubicBezTo>
                  <a:pt x="1046561" y="764857"/>
                  <a:pt x="1044655" y="759142"/>
                  <a:pt x="1044655" y="752475"/>
                </a:cubicBezTo>
                <a:cubicBezTo>
                  <a:pt x="1044655" y="746760"/>
                  <a:pt x="1046561" y="741045"/>
                  <a:pt x="1051323" y="736282"/>
                </a:cubicBezTo>
                <a:cubicBezTo>
                  <a:pt x="1055133" y="732472"/>
                  <a:pt x="1060848" y="729615"/>
                  <a:pt x="1067515" y="729615"/>
                </a:cubicBezTo>
                <a:lnTo>
                  <a:pt x="1069567" y="730460"/>
                </a:lnTo>
                <a:lnTo>
                  <a:pt x="1310402" y="452437"/>
                </a:lnTo>
                <a:lnTo>
                  <a:pt x="1602819" y="452437"/>
                </a:lnTo>
                <a:lnTo>
                  <a:pt x="1764600" y="291465"/>
                </a:lnTo>
                <a:lnTo>
                  <a:pt x="1611392" y="291465"/>
                </a:lnTo>
                <a:lnTo>
                  <a:pt x="1542813" y="398145"/>
                </a:lnTo>
                <a:lnTo>
                  <a:pt x="1442800" y="398145"/>
                </a:lnTo>
                <a:lnTo>
                  <a:pt x="1440895" y="400050"/>
                </a:lnTo>
                <a:lnTo>
                  <a:pt x="1438990" y="398145"/>
                </a:lnTo>
                <a:lnTo>
                  <a:pt x="1159908" y="398145"/>
                </a:lnTo>
                <a:lnTo>
                  <a:pt x="1135200" y="368334"/>
                </a:lnTo>
                <a:lnTo>
                  <a:pt x="1064657" y="438150"/>
                </a:lnTo>
                <a:lnTo>
                  <a:pt x="814637" y="438150"/>
                </a:lnTo>
                <a:lnTo>
                  <a:pt x="813078" y="441842"/>
                </a:lnTo>
                <a:cubicBezTo>
                  <a:pt x="808911" y="446009"/>
                  <a:pt x="803196" y="448628"/>
                  <a:pt x="797005" y="448628"/>
                </a:cubicBezTo>
                <a:cubicBezTo>
                  <a:pt x="784622" y="448628"/>
                  <a:pt x="774145" y="438150"/>
                  <a:pt x="774145" y="425768"/>
                </a:cubicBezTo>
                <a:cubicBezTo>
                  <a:pt x="774145" y="413385"/>
                  <a:pt x="784622" y="402908"/>
                  <a:pt x="797005" y="402908"/>
                </a:cubicBezTo>
                <a:cubicBezTo>
                  <a:pt x="803196" y="402908"/>
                  <a:pt x="808911" y="405527"/>
                  <a:pt x="813078" y="409695"/>
                </a:cubicBezTo>
                <a:lnTo>
                  <a:pt x="814234" y="412432"/>
                </a:lnTo>
                <a:lnTo>
                  <a:pt x="1053227" y="412432"/>
                </a:lnTo>
                <a:lnTo>
                  <a:pt x="1118035" y="347625"/>
                </a:lnTo>
                <a:lnTo>
                  <a:pt x="1072278" y="292418"/>
                </a:lnTo>
                <a:lnTo>
                  <a:pt x="1019035" y="292418"/>
                </a:lnTo>
                <a:lnTo>
                  <a:pt x="929403" y="382905"/>
                </a:lnTo>
                <a:lnTo>
                  <a:pt x="662702" y="382905"/>
                </a:lnTo>
                <a:lnTo>
                  <a:pt x="493157" y="552450"/>
                </a:lnTo>
                <a:lnTo>
                  <a:pt x="321708" y="552450"/>
                </a:lnTo>
                <a:lnTo>
                  <a:pt x="43766" y="694962"/>
                </a:lnTo>
                <a:lnTo>
                  <a:pt x="38814" y="707707"/>
                </a:lnTo>
                <a:cubicBezTo>
                  <a:pt x="34052" y="711517"/>
                  <a:pt x="28337" y="714375"/>
                  <a:pt x="22622" y="714375"/>
                </a:cubicBezTo>
                <a:cubicBezTo>
                  <a:pt x="16907" y="714375"/>
                  <a:pt x="11192" y="712470"/>
                  <a:pt x="6429" y="707707"/>
                </a:cubicBezTo>
                <a:cubicBezTo>
                  <a:pt x="-2143" y="699135"/>
                  <a:pt x="-2143" y="684847"/>
                  <a:pt x="6429" y="675322"/>
                </a:cubicBezTo>
                <a:cubicBezTo>
                  <a:pt x="10239" y="670560"/>
                  <a:pt x="15954" y="668655"/>
                  <a:pt x="22622" y="668655"/>
                </a:cubicBezTo>
                <a:lnTo>
                  <a:pt x="31555" y="672333"/>
                </a:lnTo>
                <a:lnTo>
                  <a:pt x="314088" y="526733"/>
                </a:lnTo>
                <a:lnTo>
                  <a:pt x="481728" y="526733"/>
                </a:lnTo>
                <a:lnTo>
                  <a:pt x="652224" y="356235"/>
                </a:lnTo>
                <a:lnTo>
                  <a:pt x="917972" y="356235"/>
                </a:lnTo>
                <a:lnTo>
                  <a:pt x="982448" y="292418"/>
                </a:lnTo>
                <a:lnTo>
                  <a:pt x="487443" y="292418"/>
                </a:lnTo>
                <a:lnTo>
                  <a:pt x="137060" y="470305"/>
                </a:lnTo>
                <a:lnTo>
                  <a:pt x="132160" y="482917"/>
                </a:lnTo>
                <a:cubicBezTo>
                  <a:pt x="127398" y="486727"/>
                  <a:pt x="121683" y="489585"/>
                  <a:pt x="115968" y="489585"/>
                </a:cubicBezTo>
                <a:cubicBezTo>
                  <a:pt x="110253" y="489585"/>
                  <a:pt x="104538" y="487680"/>
                  <a:pt x="99775" y="482917"/>
                </a:cubicBezTo>
                <a:cubicBezTo>
                  <a:pt x="91203" y="474345"/>
                  <a:pt x="91203" y="460057"/>
                  <a:pt x="99775" y="450532"/>
                </a:cubicBezTo>
                <a:cubicBezTo>
                  <a:pt x="104538" y="445770"/>
                  <a:pt x="109300" y="443865"/>
                  <a:pt x="115968" y="443865"/>
                </a:cubicBezTo>
                <a:lnTo>
                  <a:pt x="125063" y="447610"/>
                </a:lnTo>
                <a:lnTo>
                  <a:pt x="479823" y="266700"/>
                </a:lnTo>
                <a:lnTo>
                  <a:pt x="1008431" y="266700"/>
                </a:lnTo>
                <a:lnTo>
                  <a:pt x="1011317" y="263843"/>
                </a:lnTo>
                <a:lnTo>
                  <a:pt x="1014174" y="266700"/>
                </a:lnTo>
                <a:lnTo>
                  <a:pt x="1084660" y="266700"/>
                </a:lnTo>
                <a:lnTo>
                  <a:pt x="1136151" y="329508"/>
                </a:lnTo>
                <a:lnTo>
                  <a:pt x="1137999" y="327660"/>
                </a:lnTo>
                <a:lnTo>
                  <a:pt x="1157049" y="346710"/>
                </a:lnTo>
                <a:lnTo>
                  <a:pt x="1153297" y="350423"/>
                </a:lnTo>
                <a:lnTo>
                  <a:pt x="1171338" y="372428"/>
                </a:lnTo>
                <a:lnTo>
                  <a:pt x="1413273" y="372428"/>
                </a:lnTo>
                <a:lnTo>
                  <a:pt x="1261825" y="220980"/>
                </a:lnTo>
                <a:lnTo>
                  <a:pt x="876549" y="220980"/>
                </a:lnTo>
                <a:lnTo>
                  <a:pt x="874990" y="224672"/>
                </a:lnTo>
                <a:cubicBezTo>
                  <a:pt x="870823" y="228839"/>
                  <a:pt x="865108" y="231458"/>
                  <a:pt x="858917" y="231458"/>
                </a:cubicBezTo>
                <a:cubicBezTo>
                  <a:pt x="846534" y="231458"/>
                  <a:pt x="836057" y="220980"/>
                  <a:pt x="836057" y="208598"/>
                </a:cubicBezTo>
                <a:cubicBezTo>
                  <a:pt x="836057" y="196215"/>
                  <a:pt x="846534" y="185738"/>
                  <a:pt x="858917" y="185738"/>
                </a:cubicBezTo>
                <a:close/>
                <a:moveTo>
                  <a:pt x="271226" y="0"/>
                </a:moveTo>
                <a:cubicBezTo>
                  <a:pt x="277538" y="0"/>
                  <a:pt x="283253" y="2559"/>
                  <a:pt x="287390" y="6695"/>
                </a:cubicBezTo>
                <a:lnTo>
                  <a:pt x="288562" y="9525"/>
                </a:lnTo>
                <a:lnTo>
                  <a:pt x="369333" y="9525"/>
                </a:lnTo>
                <a:lnTo>
                  <a:pt x="489348" y="130492"/>
                </a:lnTo>
                <a:lnTo>
                  <a:pt x="1072278" y="130492"/>
                </a:lnTo>
                <a:lnTo>
                  <a:pt x="1139905" y="23812"/>
                </a:lnTo>
                <a:lnTo>
                  <a:pt x="1284828" y="23812"/>
                </a:lnTo>
                <a:lnTo>
                  <a:pt x="1287542" y="20955"/>
                </a:lnTo>
                <a:lnTo>
                  <a:pt x="1290384" y="23812"/>
                </a:lnTo>
                <a:lnTo>
                  <a:pt x="1553289" y="23812"/>
                </a:lnTo>
                <a:lnTo>
                  <a:pt x="1612344" y="131445"/>
                </a:lnTo>
                <a:lnTo>
                  <a:pt x="1888549" y="131445"/>
                </a:lnTo>
                <a:lnTo>
                  <a:pt x="1888549" y="157162"/>
                </a:lnTo>
                <a:lnTo>
                  <a:pt x="1598058" y="157162"/>
                </a:lnTo>
                <a:lnTo>
                  <a:pt x="1539002" y="50482"/>
                </a:lnTo>
                <a:lnTo>
                  <a:pt x="1316918" y="50482"/>
                </a:lnTo>
                <a:lnTo>
                  <a:pt x="1472327" y="206692"/>
                </a:lnTo>
                <a:lnTo>
                  <a:pt x="1888549" y="206692"/>
                </a:lnTo>
                <a:lnTo>
                  <a:pt x="1888549" y="233054"/>
                </a:lnTo>
                <a:lnTo>
                  <a:pt x="1461850" y="232410"/>
                </a:lnTo>
                <a:lnTo>
                  <a:pt x="1279922" y="50482"/>
                </a:lnTo>
                <a:lnTo>
                  <a:pt x="1153240" y="50482"/>
                </a:lnTo>
                <a:lnTo>
                  <a:pt x="1085613" y="156210"/>
                </a:lnTo>
                <a:lnTo>
                  <a:pt x="478870" y="156210"/>
                </a:lnTo>
                <a:lnTo>
                  <a:pt x="357903" y="36195"/>
                </a:lnTo>
                <a:lnTo>
                  <a:pt x="288562" y="36195"/>
                </a:lnTo>
                <a:lnTo>
                  <a:pt x="287390" y="39024"/>
                </a:lnTo>
                <a:cubicBezTo>
                  <a:pt x="283253" y="43161"/>
                  <a:pt x="277538" y="45720"/>
                  <a:pt x="271226" y="45720"/>
                </a:cubicBezTo>
                <a:cubicBezTo>
                  <a:pt x="258601" y="45720"/>
                  <a:pt x="248366" y="35485"/>
                  <a:pt x="248366" y="22860"/>
                </a:cubicBezTo>
                <a:cubicBezTo>
                  <a:pt x="248366" y="10235"/>
                  <a:pt x="258601" y="0"/>
                  <a:pt x="2712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Rectangle 38">
            <a:extLst>
              <a:ext uri="{FF2B5EF4-FFF2-40B4-BE49-F238E27FC236}">
                <a16:creationId xmlns:a16="http://schemas.microsoft.com/office/drawing/2014/main" id="{EA19F564-C784-4AD8-912A-2FD004D79F20}"/>
              </a:ext>
            </a:extLst>
          </p:cNvPr>
          <p:cNvSpPr/>
          <p:nvPr/>
        </p:nvSpPr>
        <p:spPr>
          <a:xfrm>
            <a:off x="2041591" y="5026301"/>
            <a:ext cx="8377027" cy="585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雲朵形 2">
            <a:extLst>
              <a:ext uri="{FF2B5EF4-FFF2-40B4-BE49-F238E27FC236}">
                <a16:creationId xmlns:a16="http://schemas.microsoft.com/office/drawing/2014/main" id="{9ED8D696-1CB1-453B-8CAE-EB76060BB380}"/>
              </a:ext>
            </a:extLst>
          </p:cNvPr>
          <p:cNvSpPr/>
          <p:nvPr/>
        </p:nvSpPr>
        <p:spPr>
          <a:xfrm>
            <a:off x="1497496" y="1325217"/>
            <a:ext cx="2340531" cy="1552984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Basic information</a:t>
            </a:r>
            <a:endParaRPr lang="zh-TW" altLang="en-US" dirty="0"/>
          </a:p>
        </p:txBody>
      </p:sp>
      <p:sp>
        <p:nvSpPr>
          <p:cNvPr id="15" name="雲朵形 14">
            <a:extLst>
              <a:ext uri="{FF2B5EF4-FFF2-40B4-BE49-F238E27FC236}">
                <a16:creationId xmlns:a16="http://schemas.microsoft.com/office/drawing/2014/main" id="{395C82B5-5012-4290-BEF1-DD5B5EB80A03}"/>
              </a:ext>
            </a:extLst>
          </p:cNvPr>
          <p:cNvSpPr/>
          <p:nvPr/>
        </p:nvSpPr>
        <p:spPr>
          <a:xfrm>
            <a:off x="8725006" y="1447510"/>
            <a:ext cx="2340531" cy="1552984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K-line chart</a:t>
            </a:r>
            <a:endParaRPr lang="zh-TW" altLang="en-US" dirty="0"/>
          </a:p>
        </p:txBody>
      </p:sp>
      <p:sp>
        <p:nvSpPr>
          <p:cNvPr id="16" name="雲朵形 15">
            <a:extLst>
              <a:ext uri="{FF2B5EF4-FFF2-40B4-BE49-F238E27FC236}">
                <a16:creationId xmlns:a16="http://schemas.microsoft.com/office/drawing/2014/main" id="{DA7F8E4E-B33E-454D-9539-EF86A1A1BBC7}"/>
              </a:ext>
            </a:extLst>
          </p:cNvPr>
          <p:cNvSpPr/>
          <p:nvPr/>
        </p:nvSpPr>
        <p:spPr>
          <a:xfrm>
            <a:off x="9248352" y="3610058"/>
            <a:ext cx="2340531" cy="1552984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Individual stock news</a:t>
            </a:r>
            <a:endParaRPr lang="zh-TW" altLang="en-US" dirty="0"/>
          </a:p>
        </p:txBody>
      </p:sp>
      <p:sp>
        <p:nvSpPr>
          <p:cNvPr id="17" name="雲朵形 16">
            <a:extLst>
              <a:ext uri="{FF2B5EF4-FFF2-40B4-BE49-F238E27FC236}">
                <a16:creationId xmlns:a16="http://schemas.microsoft.com/office/drawing/2014/main" id="{E1657F65-D4B3-40C2-98B1-026B6020ECBE}"/>
              </a:ext>
            </a:extLst>
          </p:cNvPr>
          <p:cNvSpPr/>
          <p:nvPr/>
        </p:nvSpPr>
        <p:spPr>
          <a:xfrm>
            <a:off x="1207646" y="4047807"/>
            <a:ext cx="2340531" cy="1552984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Stock price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8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3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64" y="184727"/>
            <a:ext cx="2087067" cy="191192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A091F25-50A1-344A-9A32-1C431E116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52" y="2214957"/>
            <a:ext cx="10292079" cy="2927092"/>
          </a:xfrm>
          <a:prstGeom prst="rect">
            <a:avLst/>
          </a:prstGeom>
        </p:spPr>
      </p:pic>
      <p:grpSp>
        <p:nvGrpSpPr>
          <p:cNvPr id="28" name="그룹 38">
            <a:extLst>
              <a:ext uri="{FF2B5EF4-FFF2-40B4-BE49-F238E27FC236}">
                <a16:creationId xmlns:a16="http://schemas.microsoft.com/office/drawing/2014/main" id="{C6E1B3FA-9964-CD46-A2A4-ED629D17C1B3}"/>
              </a:ext>
            </a:extLst>
          </p:cNvPr>
          <p:cNvGrpSpPr/>
          <p:nvPr/>
        </p:nvGrpSpPr>
        <p:grpSpPr>
          <a:xfrm>
            <a:off x="2257097" y="2019519"/>
            <a:ext cx="8746182" cy="3212881"/>
            <a:chOff x="3174158" y="1812689"/>
            <a:chExt cx="8036926" cy="4256175"/>
          </a:xfrm>
          <a:solidFill>
            <a:schemeClr val="accent1"/>
          </a:solidFill>
        </p:grpSpPr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115AC936-9CA0-5349-8356-4E6110FF4C58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22341E2C-2AD9-2444-901E-F084AD3A52FD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7F1EB473-B726-5340-9209-5E5DBB9422B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2371B44C-1B96-C04C-B012-0E7F4523B91E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4671CBFE-7D6A-C64B-88CD-961E8252EF59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6D7CEB97-704D-4B43-A6DB-92BD8F74F20C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5" name="사각형: 둥근 위쪽 모서리 27">
              <a:extLst>
                <a:ext uri="{FF2B5EF4-FFF2-40B4-BE49-F238E27FC236}">
                  <a16:creationId xmlns:a16="http://schemas.microsoft.com/office/drawing/2014/main" id="{3E1D9EA3-1AF3-0142-B05F-DDCE3B325D85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사각형: 둥근 위쪽 모서리 33">
              <a:extLst>
                <a:ext uri="{FF2B5EF4-FFF2-40B4-BE49-F238E27FC236}">
                  <a16:creationId xmlns:a16="http://schemas.microsoft.com/office/drawing/2014/main" id="{0EFB3C48-B3D8-664F-BA9D-664774B03C7C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사각형: 둥근 위쪽 모서리 34">
              <a:extLst>
                <a:ext uri="{FF2B5EF4-FFF2-40B4-BE49-F238E27FC236}">
                  <a16:creationId xmlns:a16="http://schemas.microsoft.com/office/drawing/2014/main" id="{77344556-0877-CD46-BC15-EBC0F2BFB780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38" name="Table 25">
            <a:extLst>
              <a:ext uri="{FF2B5EF4-FFF2-40B4-BE49-F238E27FC236}">
                <a16:creationId xmlns:a16="http://schemas.microsoft.com/office/drawing/2014/main" id="{A1169513-56CB-084E-B5ED-23FAD4085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06494"/>
              </p:ext>
            </p:extLst>
          </p:nvPr>
        </p:nvGraphicFramePr>
        <p:xfrm>
          <a:off x="711200" y="1767840"/>
          <a:ext cx="10292079" cy="5373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3902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250</a:t>
                      </a:r>
                      <a:r>
                        <a:rPr lang="zh-TW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個</a:t>
                      </a: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特徵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Random Forest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   </a:t>
                      </a: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XG Boost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        </a:t>
                      </a:r>
                      <a:r>
                        <a:rPr lang="en-US" altLang="zh-TW" sz="1600" b="1" kern="10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LightGBM</a:t>
                      </a:r>
                      <a:endParaRPr lang="zh-TW" altLang="zh-TW" sz="1600" b="1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98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Accuracy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0.79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Precision</a:t>
                      </a:r>
                      <a:r>
                        <a:rPr lang="zh-TW" altLang="zh-TW" sz="1600" b="1" kern="100" dirty="0">
                          <a:effectLst/>
                        </a:rPr>
                        <a:t>（漲）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0.82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zh-TW" sz="1600" kern="100" dirty="0">
                        <a:effectLst/>
                      </a:endParaRPr>
                    </a:p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Precision</a:t>
                      </a:r>
                      <a:r>
                        <a:rPr lang="zh-TW" altLang="zh-TW" sz="1600" b="1" kern="100" dirty="0">
                          <a:effectLst/>
                        </a:rPr>
                        <a:t>（跌）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0.77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3048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>
                          <a:effectLst/>
                        </a:rPr>
                        <a:t>Recall</a:t>
                      </a:r>
                      <a:endParaRPr lang="zh-TW" altLang="zh-TW" sz="16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     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0.79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0.83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584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向上箭號 22">
            <a:extLst>
              <a:ext uri="{FF2B5EF4-FFF2-40B4-BE49-F238E27FC236}">
                <a16:creationId xmlns:a16="http://schemas.microsoft.com/office/drawing/2014/main" id="{A0AED0BB-C6B8-F045-BAA3-32F94516C802}"/>
              </a:ext>
            </a:extLst>
          </p:cNvPr>
          <p:cNvSpPr/>
          <p:nvPr/>
        </p:nvSpPr>
        <p:spPr>
          <a:xfrm>
            <a:off x="10474036" y="2918690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>
            <a:extLst>
              <a:ext uri="{FF2B5EF4-FFF2-40B4-BE49-F238E27FC236}">
                <a16:creationId xmlns:a16="http://schemas.microsoft.com/office/drawing/2014/main" id="{DDA9DA85-9E34-384E-91AA-DACF302EAEB0}"/>
              </a:ext>
            </a:extLst>
          </p:cNvPr>
          <p:cNvSpPr/>
          <p:nvPr/>
        </p:nvSpPr>
        <p:spPr>
          <a:xfrm>
            <a:off x="10474036" y="3440544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>
            <a:extLst>
              <a:ext uri="{FF2B5EF4-FFF2-40B4-BE49-F238E27FC236}">
                <a16:creationId xmlns:a16="http://schemas.microsoft.com/office/drawing/2014/main" id="{44954119-9CB0-214C-B314-DF0A0DCA2837}"/>
              </a:ext>
            </a:extLst>
          </p:cNvPr>
          <p:cNvSpPr/>
          <p:nvPr/>
        </p:nvSpPr>
        <p:spPr>
          <a:xfrm>
            <a:off x="10474035" y="3962398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>
            <a:extLst>
              <a:ext uri="{FF2B5EF4-FFF2-40B4-BE49-F238E27FC236}">
                <a16:creationId xmlns:a16="http://schemas.microsoft.com/office/drawing/2014/main" id="{6AC9364B-581A-3146-9AE3-6850C819CEEA}"/>
              </a:ext>
            </a:extLst>
          </p:cNvPr>
          <p:cNvSpPr/>
          <p:nvPr/>
        </p:nvSpPr>
        <p:spPr>
          <a:xfrm>
            <a:off x="10474034" y="4515732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上箭號 38">
            <a:extLst>
              <a:ext uri="{FF2B5EF4-FFF2-40B4-BE49-F238E27FC236}">
                <a16:creationId xmlns:a16="http://schemas.microsoft.com/office/drawing/2014/main" id="{0AB7A076-F2A0-5248-9081-2D9A7CF81E3D}"/>
              </a:ext>
            </a:extLst>
          </p:cNvPr>
          <p:cNvSpPr/>
          <p:nvPr/>
        </p:nvSpPr>
        <p:spPr>
          <a:xfrm>
            <a:off x="4477278" y="3962397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上箭號 39">
            <a:extLst>
              <a:ext uri="{FF2B5EF4-FFF2-40B4-BE49-F238E27FC236}">
                <a16:creationId xmlns:a16="http://schemas.microsoft.com/office/drawing/2014/main" id="{7AD40044-E3CB-8C42-ABD5-867527C5EABA}"/>
              </a:ext>
            </a:extLst>
          </p:cNvPr>
          <p:cNvSpPr/>
          <p:nvPr/>
        </p:nvSpPr>
        <p:spPr>
          <a:xfrm>
            <a:off x="7666388" y="3962397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上箭號 40">
            <a:extLst>
              <a:ext uri="{FF2B5EF4-FFF2-40B4-BE49-F238E27FC236}">
                <a16:creationId xmlns:a16="http://schemas.microsoft.com/office/drawing/2014/main" id="{F33997AB-E8D2-484E-9188-A31FFB68E896}"/>
              </a:ext>
            </a:extLst>
          </p:cNvPr>
          <p:cNvSpPr/>
          <p:nvPr/>
        </p:nvSpPr>
        <p:spPr>
          <a:xfrm>
            <a:off x="10476583" y="3978138"/>
            <a:ext cx="295563" cy="37322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36255A11-1CE7-BF47-B505-7825A2ADBC2C}"/>
              </a:ext>
            </a:extLst>
          </p:cNvPr>
          <p:cNvSpPr txBox="1"/>
          <p:nvPr/>
        </p:nvSpPr>
        <p:spPr>
          <a:xfrm>
            <a:off x="3992879" y="433132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Step5: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評估優化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2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/>
          <a:stretch/>
        </p:blipFill>
        <p:spPr>
          <a:xfrm>
            <a:off x="329621" y="731795"/>
            <a:ext cx="11188123" cy="34636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0069" y="4775368"/>
            <a:ext cx="97720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-76200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Bop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SMA5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SMA10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STOCHF5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SMA3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midprice15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為</a:t>
            </a:r>
            <a:r>
              <a:rPr lang="zh-TW" altLang="zh-TW" sz="2000" b="1" dirty="0">
                <a:solidFill>
                  <a:srgbClr val="FE7E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正向因子</a:t>
            </a:r>
            <a:endParaRPr lang="en-US" altLang="zh-TW" sz="2000" b="1" dirty="0">
              <a:solidFill>
                <a:srgbClr val="FE7E0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76200" indent="-76200"/>
            <a:endParaRPr lang="en-US" altLang="zh-TW" sz="2000" b="1" dirty="0">
              <a:solidFill>
                <a:srgbClr val="FE7E0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76200" indent="-76200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trix10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NATR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sarext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midprice40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為</a:t>
            </a:r>
            <a:r>
              <a:rPr lang="zh-TW" altLang="zh-TW" sz="2000" b="1" dirty="0">
                <a:solidFill>
                  <a:srgbClr val="1E76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負向因子</a:t>
            </a:r>
          </a:p>
        </p:txBody>
      </p:sp>
      <p:sp>
        <p:nvSpPr>
          <p:cNvPr id="5" name="矩形 4"/>
          <p:cNvSpPr/>
          <p:nvPr/>
        </p:nvSpPr>
        <p:spPr>
          <a:xfrm>
            <a:off x="2198255" y="4814267"/>
            <a:ext cx="360218" cy="332509"/>
          </a:xfrm>
          <a:prstGeom prst="rect">
            <a:avLst/>
          </a:prstGeom>
          <a:solidFill>
            <a:srgbClr val="FE7E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02873" y="5442337"/>
            <a:ext cx="360218" cy="332509"/>
          </a:xfrm>
          <a:prstGeom prst="rect">
            <a:avLst/>
          </a:prstGeom>
          <a:solidFill>
            <a:srgbClr val="1E7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324436" y="1339274"/>
            <a:ext cx="4193308" cy="314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255164" y="2489203"/>
            <a:ext cx="4193308" cy="314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255164" y="3068974"/>
            <a:ext cx="4193308" cy="314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255164" y="3353866"/>
            <a:ext cx="4193308" cy="314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83156254-005D-F24A-BC4D-503E9178B59A}"/>
              </a:ext>
            </a:extLst>
          </p:cNvPr>
          <p:cNvSpPr txBox="1"/>
          <p:nvPr/>
        </p:nvSpPr>
        <p:spPr>
          <a:xfrm>
            <a:off x="0" y="151860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Step5: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評估優化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28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88" y="877456"/>
            <a:ext cx="9649230" cy="3783937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 flipV="1">
            <a:off x="2982190" y="1015999"/>
            <a:ext cx="7491847" cy="2216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1129818" y="1983202"/>
            <a:ext cx="867921" cy="8504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008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0087FA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185512" y="1989533"/>
            <a:ext cx="906175" cy="89351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008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文字方塊 12"/>
          <p:cNvSpPr txBox="1"/>
          <p:nvPr/>
        </p:nvSpPr>
        <p:spPr>
          <a:xfrm>
            <a:off x="9219056" y="2318417"/>
            <a:ext cx="1800493" cy="369332"/>
          </a:xfrm>
          <a:prstGeom prst="rect">
            <a:avLst/>
          </a:prstGeom>
          <a:solidFill>
            <a:srgbClr val="DEC7A9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正向，漲的因子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05203" y="2318417"/>
            <a:ext cx="1800493" cy="369332"/>
          </a:xfrm>
          <a:prstGeom prst="rect">
            <a:avLst/>
          </a:prstGeom>
          <a:solidFill>
            <a:srgbClr val="0087FA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負向，跌的因子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08C70CA-D1B1-3541-8FFD-5D59DBFD5820}"/>
              </a:ext>
            </a:extLst>
          </p:cNvPr>
          <p:cNvSpPr txBox="1"/>
          <p:nvPr/>
        </p:nvSpPr>
        <p:spPr>
          <a:xfrm>
            <a:off x="0" y="192631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Step5: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評估優化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5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23711" y="160047"/>
            <a:ext cx="2938489" cy="1140197"/>
            <a:chOff x="2644805" y="4695020"/>
            <a:chExt cx="4269883" cy="1695780"/>
          </a:xfrm>
        </p:grpSpPr>
        <p:sp>
          <p:nvSpPr>
            <p:cNvPr id="91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94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96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049571B-2ECE-774D-94CE-C31C80A5204F}"/>
              </a:ext>
            </a:extLst>
          </p:cNvPr>
          <p:cNvGrpSpPr/>
          <p:nvPr/>
        </p:nvGrpSpPr>
        <p:grpSpPr>
          <a:xfrm>
            <a:off x="599653" y="1411315"/>
            <a:ext cx="6884823" cy="4330237"/>
            <a:chOff x="469249" y="476389"/>
            <a:chExt cx="6400801" cy="4339414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E1F34F9A-2316-B144-A4F2-37C1D58B2847}"/>
                </a:ext>
              </a:extLst>
            </p:cNvPr>
            <p:cNvSpPr/>
            <p:nvPr/>
          </p:nvSpPr>
          <p:spPr>
            <a:xfrm>
              <a:off x="469249" y="476389"/>
              <a:ext cx="6400801" cy="433941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    歡迎來到 </a:t>
              </a:r>
              <a:r>
                <a:rPr kumimoji="1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AI</a:t>
              </a:r>
              <a:r>
                <a:rPr kumimoji="1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股價預測模型</a:t>
              </a:r>
              <a:endPara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    請輸入股票代號：</a:t>
              </a:r>
              <a:endPara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    請輸入預測天數：</a:t>
              </a:r>
              <a:endPara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B9AAF56-C24E-1147-8CF0-FD84A330CF5E}"/>
                </a:ext>
              </a:extLst>
            </p:cNvPr>
            <p:cNvSpPr/>
            <p:nvPr/>
          </p:nvSpPr>
          <p:spPr>
            <a:xfrm>
              <a:off x="1056439" y="3623556"/>
              <a:ext cx="814869" cy="46920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送出</a:t>
              </a:r>
            </a:p>
          </p:txBody>
        </p:sp>
      </p:grpSp>
      <p:pic>
        <p:nvPicPr>
          <p:cNvPr id="38" name="Picture 6" descr="简单的黑色屏幕矢量图Stock Vector - FreeImages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55" b="91364" l="2955" r="97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" y="48976"/>
            <a:ext cx="8033524" cy="785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9224BA8-F5D4-DB44-A631-B0C616E5676B}"/>
              </a:ext>
            </a:extLst>
          </p:cNvPr>
          <p:cNvSpPr/>
          <p:nvPr/>
        </p:nvSpPr>
        <p:spPr>
          <a:xfrm>
            <a:off x="3509463" y="3715254"/>
            <a:ext cx="1894515" cy="41689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224BA8-F5D4-DB44-A631-B0C616E5676B}"/>
              </a:ext>
            </a:extLst>
          </p:cNvPr>
          <p:cNvSpPr/>
          <p:nvPr/>
        </p:nvSpPr>
        <p:spPr>
          <a:xfrm>
            <a:off x="3509463" y="3165996"/>
            <a:ext cx="1906871" cy="41689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C213C01-23DD-4548-A0A2-53624625D45B}"/>
              </a:ext>
            </a:extLst>
          </p:cNvPr>
          <p:cNvSpPr/>
          <p:nvPr/>
        </p:nvSpPr>
        <p:spPr>
          <a:xfrm>
            <a:off x="8062874" y="356650"/>
            <a:ext cx="3669947" cy="707478"/>
          </a:xfrm>
          <a:prstGeom prst="rect">
            <a:avLst/>
          </a:prstGeom>
        </p:spPr>
        <p:txBody>
          <a:bodyPr wrap="square" lIns="91036" tIns="45518" rIns="91036" bIns="45518">
            <a:spAutoFit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Open Sans" pitchFamily="34" charset="0"/>
              </a:rPr>
              <a:t>輸入公司代號</a:t>
            </a:r>
            <a:endParaRPr lang="en-US" altLang="zh-CN" sz="40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  <a:cs typeface="Open Sans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24C6753-9B0F-B846-A2F1-17E08E528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874" y="890702"/>
            <a:ext cx="2613364" cy="70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buNone/>
            </a:pPr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3008</a:t>
            </a: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大立光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1" name="矩形 47">
            <a:extLst>
              <a:ext uri="{FF2B5EF4-FFF2-40B4-BE49-F238E27FC236}">
                <a16:creationId xmlns:a16="http://schemas.microsoft.com/office/drawing/2014/main" id="{D8AD5513-8485-BE45-9C2D-799B28D69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874" y="2472337"/>
            <a:ext cx="4509815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一天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237A1DF-5FAD-8E4A-AEFE-662D1625268A}"/>
              </a:ext>
            </a:extLst>
          </p:cNvPr>
          <p:cNvSpPr/>
          <p:nvPr/>
        </p:nvSpPr>
        <p:spPr>
          <a:xfrm>
            <a:off x="8058826" y="3248149"/>
            <a:ext cx="1375597" cy="707478"/>
          </a:xfrm>
          <a:prstGeom prst="rect">
            <a:avLst/>
          </a:prstGeom>
        </p:spPr>
        <p:txBody>
          <a:bodyPr wrap="square" lIns="91036" tIns="45518" rIns="91036" bIns="45518">
            <a:spAutoFit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Open Sans" pitchFamily="34" charset="0"/>
              </a:rPr>
              <a:t>完成</a:t>
            </a:r>
            <a:endParaRPr lang="en-US" altLang="zh-CN" sz="40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  <a:cs typeface="Open Sans" pitchFamily="34" charset="0"/>
            </a:endParaRPr>
          </a:p>
        </p:txBody>
      </p:sp>
      <p:sp>
        <p:nvSpPr>
          <p:cNvPr id="63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3854284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即時股價查詢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E7F1D2-5B54-4040-BEB3-93BA9F416F6D}"/>
              </a:ext>
            </a:extLst>
          </p:cNvPr>
          <p:cNvSpPr/>
          <p:nvPr/>
        </p:nvSpPr>
        <p:spPr>
          <a:xfrm>
            <a:off x="7998440" y="1875221"/>
            <a:ext cx="2364442" cy="707478"/>
          </a:xfrm>
          <a:prstGeom prst="rect">
            <a:avLst/>
          </a:prstGeom>
        </p:spPr>
        <p:txBody>
          <a:bodyPr wrap="square" lIns="91036" tIns="45518" rIns="91036" bIns="45518">
            <a:spAutoFit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Open Sans" pitchFamily="34" charset="0"/>
              </a:rPr>
              <a:t>選擇天數</a:t>
            </a:r>
            <a:endParaRPr lang="en-US" altLang="zh-CN" sz="40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  <a:cs typeface="Open Sans" pitchFamily="34" charset="0"/>
            </a:endParaRPr>
          </a:p>
        </p:txBody>
      </p:sp>
      <p:sp>
        <p:nvSpPr>
          <p:cNvPr id="35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4341593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K</a:t>
            </a: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線圖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6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4824618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漲跌預測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C0EEEF-FB42-A349-89A1-01E1F2CC92FF}"/>
              </a:ext>
            </a:extLst>
          </p:cNvPr>
          <p:cNvSpPr/>
          <p:nvPr/>
        </p:nvSpPr>
        <p:spPr>
          <a:xfrm>
            <a:off x="3502604" y="3714107"/>
            <a:ext cx="1905088" cy="41804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endParaRPr kumimoji="1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4C0EEEF-FB42-A349-89A1-01E1F2CC92FF}"/>
              </a:ext>
            </a:extLst>
          </p:cNvPr>
          <p:cNvSpPr/>
          <p:nvPr/>
        </p:nvSpPr>
        <p:spPr>
          <a:xfrm>
            <a:off x="3502604" y="3161167"/>
            <a:ext cx="1913396" cy="42172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3008</a:t>
            </a:r>
            <a:endParaRPr kumimoji="1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06C8E641-76B1-E54B-8EC3-B43F9071D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42646">
            <a:off x="5284917" y="3182732"/>
            <a:ext cx="596900" cy="787400"/>
          </a:xfrm>
          <a:prstGeom prst="rect">
            <a:avLst/>
          </a:prstGeom>
        </p:spPr>
      </p:pic>
      <p:sp>
        <p:nvSpPr>
          <p:cNvPr id="66" name="圓角矩形 65">
            <a:extLst>
              <a:ext uri="{FF2B5EF4-FFF2-40B4-BE49-F238E27FC236}">
                <a16:creationId xmlns:a16="http://schemas.microsoft.com/office/drawing/2014/main" id="{1D05097D-9E0A-ED4E-93C9-751D11E42543}"/>
              </a:ext>
            </a:extLst>
          </p:cNvPr>
          <p:cNvSpPr/>
          <p:nvPr/>
        </p:nvSpPr>
        <p:spPr>
          <a:xfrm>
            <a:off x="835619" y="1615700"/>
            <a:ext cx="6292118" cy="388603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irut" pitchFamily="2" charset="-78"/>
                <a:ea typeface="Yu Gothic" panose="020B0400000000000000" pitchFamily="34" charset="-128"/>
                <a:cs typeface="Beirut" pitchFamily="2" charset="-78"/>
              </a:rPr>
              <a:t>LOADING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7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irut" pitchFamily="2" charset="-78"/>
              <a:ea typeface="新細明體" panose="02020500000000000000" pitchFamily="18" charset="-120"/>
              <a:cs typeface="Beirut" pitchFamily="2" charset="-78"/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330FA47C-A6E5-1947-995A-E71EC8D1C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09" y="3701884"/>
            <a:ext cx="1258526" cy="1230784"/>
          </a:xfrm>
          <a:prstGeom prst="rect">
            <a:avLst/>
          </a:prstGeom>
        </p:spPr>
      </p:pic>
      <p:pic>
        <p:nvPicPr>
          <p:cNvPr id="68" name="圖片 6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23" y="1685049"/>
            <a:ext cx="5130719" cy="372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2" name="圖片 71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4" r="274"/>
          <a:stretch/>
        </p:blipFill>
        <p:spPr bwMode="auto">
          <a:xfrm>
            <a:off x="1288742" y="1615700"/>
            <a:ext cx="5457854" cy="3909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2168" r="1433" b="2311"/>
          <a:stretch/>
        </p:blipFill>
        <p:spPr>
          <a:xfrm>
            <a:off x="941488" y="1615700"/>
            <a:ext cx="6231988" cy="3909877"/>
          </a:xfrm>
          <a:prstGeom prst="rect">
            <a:avLst/>
          </a:prstGeom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64C75C26-4A59-2142-BDB6-9A28B1503FBA}"/>
              </a:ext>
            </a:extLst>
          </p:cNvPr>
          <p:cNvSpPr txBox="1"/>
          <p:nvPr/>
        </p:nvSpPr>
        <p:spPr>
          <a:xfrm>
            <a:off x="3843272" y="229858"/>
            <a:ext cx="3728719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Step6: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呈現結果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763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1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0.28242 0.21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1" grpId="0"/>
      <p:bldP spid="62" grpId="0"/>
      <p:bldP spid="63" grpId="0"/>
      <p:bldP spid="69" grpId="0"/>
      <p:bldP spid="35" grpId="0"/>
      <p:bldP spid="36" grpId="0"/>
      <p:bldP spid="43" grpId="0" animBg="1"/>
      <p:bldP spid="58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88" y="877456"/>
            <a:ext cx="9649230" cy="3783937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 flipV="1">
            <a:off x="2982190" y="1015999"/>
            <a:ext cx="7491847" cy="2216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1129818" y="1983202"/>
            <a:ext cx="867921" cy="8504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008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0087FA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185512" y="1989533"/>
            <a:ext cx="906175" cy="89351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008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文字方塊 12"/>
          <p:cNvSpPr txBox="1"/>
          <p:nvPr/>
        </p:nvSpPr>
        <p:spPr>
          <a:xfrm>
            <a:off x="9219056" y="2318417"/>
            <a:ext cx="1800493" cy="369332"/>
          </a:xfrm>
          <a:prstGeom prst="rect">
            <a:avLst/>
          </a:prstGeom>
          <a:solidFill>
            <a:srgbClr val="DEC7A9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正向，漲的因子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05203" y="2318417"/>
            <a:ext cx="1800493" cy="369332"/>
          </a:xfrm>
          <a:prstGeom prst="rect">
            <a:avLst/>
          </a:prstGeom>
          <a:solidFill>
            <a:srgbClr val="0087FA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負向，跌的因子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DDEE17-35E7-5E42-B124-0FC00995E15F}"/>
              </a:ext>
            </a:extLst>
          </p:cNvPr>
          <p:cNvSpPr txBox="1"/>
          <p:nvPr/>
        </p:nvSpPr>
        <p:spPr>
          <a:xfrm>
            <a:off x="4414235" y="5070347"/>
            <a:ext cx="4627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買進訊號：</a:t>
            </a:r>
            <a: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kumimoji="1" lang="en-US" altLang="zh-CN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D</a:t>
            </a:r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endParaRPr kumimoji="1" lang="en-US" altLang="zh-CN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賣出訊號：</a:t>
            </a:r>
            <a: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 D</a:t>
            </a:r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9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23711" y="160047"/>
            <a:ext cx="2938489" cy="1140197"/>
            <a:chOff x="2644805" y="4695020"/>
            <a:chExt cx="4269883" cy="1695780"/>
          </a:xfrm>
        </p:grpSpPr>
        <p:sp>
          <p:nvSpPr>
            <p:cNvPr id="91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94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96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2237A1DF-5FAD-8E4A-AEFE-662D1625268A}"/>
              </a:ext>
            </a:extLst>
          </p:cNvPr>
          <p:cNvSpPr/>
          <p:nvPr/>
        </p:nvSpPr>
        <p:spPr>
          <a:xfrm>
            <a:off x="8058826" y="1411315"/>
            <a:ext cx="1375597" cy="707478"/>
          </a:xfrm>
          <a:prstGeom prst="rect">
            <a:avLst/>
          </a:prstGeom>
        </p:spPr>
        <p:txBody>
          <a:bodyPr wrap="square" lIns="91036" tIns="45518" rIns="91036" bIns="45518">
            <a:spAutoFit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Open Sans" pitchFamily="34" charset="0"/>
              </a:rPr>
              <a:t>完成</a:t>
            </a:r>
            <a:endParaRPr lang="en-US" altLang="zh-CN" sz="40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  <a:cs typeface="Open Sans" pitchFamily="34" charset="0"/>
            </a:endParaRPr>
          </a:p>
        </p:txBody>
      </p:sp>
      <p:sp>
        <p:nvSpPr>
          <p:cNvPr id="63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2092957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即時股價查詢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5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2651489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K</a:t>
            </a: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線圖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6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6" y="3210021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漲跌預測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5" name="矩形 47">
            <a:extLst>
              <a:ext uri="{FF2B5EF4-FFF2-40B4-BE49-F238E27FC236}">
                <a16:creationId xmlns:a16="http://schemas.microsoft.com/office/drawing/2014/main" id="{65296014-D1B0-9440-A22B-767242BF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25" y="3736634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歷史資料分析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6" name="圖片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1583474"/>
            <a:ext cx="4775982" cy="3940098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4930726" y="2426747"/>
            <a:ext cx="1287195" cy="3096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435849" y="2813549"/>
            <a:ext cx="4775982" cy="206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435849" y="3190165"/>
            <a:ext cx="4775982" cy="206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441939" y="3775750"/>
            <a:ext cx="4775982" cy="206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725605" y="1593109"/>
            <a:ext cx="6632917" cy="3950913"/>
            <a:chOff x="72499" y="2338150"/>
            <a:chExt cx="6632917" cy="4234375"/>
          </a:xfrm>
        </p:grpSpPr>
        <p:sp>
          <p:nvSpPr>
            <p:cNvPr id="54" name="矩形 53"/>
            <p:cNvSpPr/>
            <p:nvPr/>
          </p:nvSpPr>
          <p:spPr>
            <a:xfrm>
              <a:off x="72499" y="2338150"/>
              <a:ext cx="6632917" cy="423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/>
            <p:cNvGrpSpPr/>
            <p:nvPr/>
          </p:nvGrpSpPr>
          <p:grpSpPr>
            <a:xfrm>
              <a:off x="142712" y="2504503"/>
              <a:ext cx="5817203" cy="3830892"/>
              <a:chOff x="142712" y="2504503"/>
              <a:chExt cx="5817203" cy="3830892"/>
            </a:xfrm>
          </p:grpSpPr>
          <p:pic>
            <p:nvPicPr>
              <p:cNvPr id="56" name="圖片 55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415" y="3007163"/>
                <a:ext cx="5270500" cy="134048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59" name="圖片 58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415" y="4968875"/>
                <a:ext cx="5270500" cy="136652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64" name="文字方塊 63"/>
              <p:cNvSpPr txBox="1"/>
              <p:nvPr/>
            </p:nvSpPr>
            <p:spPr>
              <a:xfrm>
                <a:off x="145383" y="4485269"/>
                <a:ext cx="1296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使用策略：</a:t>
                </a: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142712" y="2504503"/>
                <a:ext cx="1404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未使用策略：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689415" y="3214468"/>
                <a:ext cx="5270500" cy="24618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689415" y="5172413"/>
                <a:ext cx="5270500" cy="24618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679616" y="1617615"/>
            <a:ext cx="6655633" cy="3924031"/>
            <a:chOff x="739719" y="1614130"/>
            <a:chExt cx="6655633" cy="3924031"/>
          </a:xfrm>
        </p:grpSpPr>
        <p:pic>
          <p:nvPicPr>
            <p:cNvPr id="73" name="圖片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719" y="1614130"/>
              <a:ext cx="6594478" cy="3909442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5929441" y="5353495"/>
              <a:ext cx="486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2018/1/1</a:t>
              </a:r>
              <a:endParaRPr lang="zh-TW" altLang="en-US" sz="6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866040" y="5353495"/>
              <a:ext cx="5293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2020/5/11</a:t>
              </a:r>
              <a:endParaRPr lang="zh-TW" altLang="en-US" sz="6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191867" y="5345034"/>
              <a:ext cx="5293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2007/4/23</a:t>
              </a:r>
              <a:endParaRPr lang="zh-TW" altLang="en-US" sz="600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76184" y="1600650"/>
            <a:ext cx="6640124" cy="3907872"/>
            <a:chOff x="776549" y="1574622"/>
            <a:chExt cx="6640124" cy="3907872"/>
          </a:xfrm>
        </p:grpSpPr>
        <p:grpSp>
          <p:nvGrpSpPr>
            <p:cNvPr id="77" name="群組 76"/>
            <p:cNvGrpSpPr/>
            <p:nvPr/>
          </p:nvGrpSpPr>
          <p:grpSpPr>
            <a:xfrm>
              <a:off x="776549" y="1574622"/>
              <a:ext cx="6594135" cy="3907872"/>
              <a:chOff x="598989" y="1017127"/>
              <a:chExt cx="6594135" cy="419737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98989" y="1017127"/>
                <a:ext cx="6594135" cy="419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361" y="2039825"/>
                <a:ext cx="6448325" cy="1871133"/>
              </a:xfrm>
              <a:prstGeom prst="rect">
                <a:avLst/>
              </a:prstGeom>
            </p:spPr>
          </p:pic>
        </p:grpSp>
        <p:sp>
          <p:nvSpPr>
            <p:cNvPr id="2" name="文字方塊 1"/>
            <p:cNvSpPr txBox="1"/>
            <p:nvPr/>
          </p:nvSpPr>
          <p:spPr>
            <a:xfrm>
              <a:off x="1211888" y="4324797"/>
              <a:ext cx="57259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2007/04/23</a:t>
              </a:r>
              <a:endParaRPr lang="zh-TW" altLang="en-US" sz="600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968816" y="4308370"/>
              <a:ext cx="486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2018/1/1</a:t>
              </a:r>
              <a:endParaRPr lang="zh-TW" altLang="en-US" sz="6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887361" y="4309255"/>
              <a:ext cx="5293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2020/5/11</a:t>
              </a:r>
              <a:endParaRPr lang="zh-TW" altLang="en-US" sz="600" dirty="0"/>
            </a:p>
          </p:txBody>
        </p:sp>
      </p:grpSp>
      <p:pic>
        <p:nvPicPr>
          <p:cNvPr id="38" name="Picture 6" descr="简单的黑色屏幕矢量图Stock Vector - FreeImages.co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55" b="91364" l="2955" r="97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" y="48976"/>
            <a:ext cx="8033524" cy="785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 animBg="1"/>
      <p:bldP spid="48" grpId="0" animBg="1"/>
      <p:bldP spid="4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5BEDF9A2-C95B-49E1-B3CA-8B78CD5F9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0" y="1735639"/>
            <a:ext cx="2810500" cy="4529721"/>
          </a:xfrm>
          <a:prstGeom prst="rect">
            <a:avLst/>
          </a:prstGeom>
        </p:spPr>
      </p:pic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C53ADB7B-5E51-4BB6-9680-B6C1D5ACC8D2}"/>
              </a:ext>
            </a:extLst>
          </p:cNvPr>
          <p:cNvSpPr/>
          <p:nvPr/>
        </p:nvSpPr>
        <p:spPr>
          <a:xfrm>
            <a:off x="6919559" y="666027"/>
            <a:ext cx="1163382" cy="2139223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87ADDB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E04002B8-FBA5-405A-8916-E0FB7708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4" y="433653"/>
            <a:ext cx="3217351" cy="323918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74CFF4A-30FB-4FF9-AEEE-A11FB37C4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32" y="3744483"/>
            <a:ext cx="2950993" cy="229817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7B4EEA3-7B02-404D-841E-5D215692B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55" y="1177693"/>
            <a:ext cx="900990" cy="87970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9C059A2-985D-6B4B-8A98-019003CA4847}"/>
              </a:ext>
            </a:extLst>
          </p:cNvPr>
          <p:cNvSpPr txBox="1"/>
          <p:nvPr/>
        </p:nvSpPr>
        <p:spPr>
          <a:xfrm>
            <a:off x="9627475" y="5958302"/>
            <a:ext cx="33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@</a:t>
            </a:r>
            <a:r>
              <a:rPr kumimoji="1" lang="en-US" altLang="zh-TW" dirty="0" err="1"/>
              <a:t>LilStockPredictor_bot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0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CA7BA67-685C-447C-9D8D-BF9F4871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8" y="1120508"/>
            <a:ext cx="2499577" cy="12924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1C9526-F5E2-46EA-84A8-3186182AD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474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E3B6E473-B644-4467-A25A-5A45D025A240}"/>
              </a:ext>
            </a:extLst>
          </p:cNvPr>
          <p:cNvSpPr/>
          <p:nvPr/>
        </p:nvSpPr>
        <p:spPr>
          <a:xfrm>
            <a:off x="4442861" y="0"/>
            <a:ext cx="3291440" cy="632459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87ADDB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圖形 8" descr="說話">
            <a:extLst>
              <a:ext uri="{FF2B5EF4-FFF2-40B4-BE49-F238E27FC236}">
                <a16:creationId xmlns:a16="http://schemas.microsoft.com/office/drawing/2014/main" id="{9BA1AD65-41AE-4255-A37D-CD3C41494F46}"/>
              </a:ext>
            </a:extLst>
          </p:cNvPr>
          <p:cNvSpPr/>
          <p:nvPr/>
        </p:nvSpPr>
        <p:spPr>
          <a:xfrm>
            <a:off x="9683376" y="3917846"/>
            <a:ext cx="670459" cy="342900"/>
          </a:xfrm>
          <a:custGeom>
            <a:avLst/>
            <a:gdLst>
              <a:gd name="connsiteX0" fmla="*/ 615315 w 647700"/>
              <a:gd name="connsiteY0" fmla="*/ 0 h 430609"/>
              <a:gd name="connsiteX1" fmla="*/ 32385 w 647700"/>
              <a:gd name="connsiteY1" fmla="*/ 0 h 430609"/>
              <a:gd name="connsiteX2" fmla="*/ 0 w 647700"/>
              <a:gd name="connsiteY2" fmla="*/ 23614 h 430609"/>
              <a:gd name="connsiteX3" fmla="*/ 0 w 647700"/>
              <a:gd name="connsiteY3" fmla="*/ 310455 h 430609"/>
              <a:gd name="connsiteX4" fmla="*/ 32385 w 647700"/>
              <a:gd name="connsiteY4" fmla="*/ 334070 h 430609"/>
              <a:gd name="connsiteX5" fmla="*/ 388620 w 647700"/>
              <a:gd name="connsiteY5" fmla="*/ 334070 h 430609"/>
              <a:gd name="connsiteX6" fmla="*/ 518160 w 647700"/>
              <a:gd name="connsiteY6" fmla="*/ 430609 h 430609"/>
              <a:gd name="connsiteX7" fmla="*/ 518160 w 647700"/>
              <a:gd name="connsiteY7" fmla="*/ 334764 h 430609"/>
              <a:gd name="connsiteX8" fmla="*/ 615315 w 647700"/>
              <a:gd name="connsiteY8" fmla="*/ 334764 h 430609"/>
              <a:gd name="connsiteX9" fmla="*/ 647700 w 647700"/>
              <a:gd name="connsiteY9" fmla="*/ 311150 h 430609"/>
              <a:gd name="connsiteX10" fmla="*/ 647700 w 647700"/>
              <a:gd name="connsiteY10" fmla="*/ 24309 h 430609"/>
              <a:gd name="connsiteX11" fmla="*/ 615315 w 647700"/>
              <a:gd name="connsiteY11" fmla="*/ 0 h 43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0609">
                <a:moveTo>
                  <a:pt x="615315" y="0"/>
                </a:moveTo>
                <a:lnTo>
                  <a:pt x="32385" y="0"/>
                </a:lnTo>
                <a:cubicBezTo>
                  <a:pt x="14288" y="0"/>
                  <a:pt x="0" y="11113"/>
                  <a:pt x="0" y="23614"/>
                </a:cubicBezTo>
                <a:lnTo>
                  <a:pt x="0" y="310455"/>
                </a:lnTo>
                <a:cubicBezTo>
                  <a:pt x="0" y="323652"/>
                  <a:pt x="14288" y="334070"/>
                  <a:pt x="32385" y="334070"/>
                </a:cubicBezTo>
                <a:lnTo>
                  <a:pt x="388620" y="334070"/>
                </a:lnTo>
                <a:lnTo>
                  <a:pt x="518160" y="430609"/>
                </a:lnTo>
                <a:lnTo>
                  <a:pt x="518160" y="334764"/>
                </a:lnTo>
                <a:lnTo>
                  <a:pt x="615315" y="334764"/>
                </a:lnTo>
                <a:cubicBezTo>
                  <a:pt x="633413" y="334764"/>
                  <a:pt x="647700" y="323652"/>
                  <a:pt x="647700" y="311150"/>
                </a:cubicBezTo>
                <a:lnTo>
                  <a:pt x="647700" y="24309"/>
                </a:lnTo>
                <a:cubicBezTo>
                  <a:pt x="647700" y="11113"/>
                  <a:pt x="633413" y="0"/>
                  <a:pt x="6153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@3008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F3600CF-91A3-4E94-8DAE-3B88D8F22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728" y="727677"/>
            <a:ext cx="682811" cy="36579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0881814-E810-4A5D-AA61-6DAFF087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76" y="2271783"/>
            <a:ext cx="682811" cy="36579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E9B1DD9-2715-498F-A31E-6CD47110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5" y="2637575"/>
            <a:ext cx="1987468" cy="128027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C9870F4-1FC9-49C1-BB6C-81F67E957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5" y="4470430"/>
            <a:ext cx="2097206" cy="74377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42B5EC-8820-4089-994B-5E9A972F0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836" y="87318"/>
            <a:ext cx="3176679" cy="582492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907AB63E-EEE5-4D36-9497-A93E965DC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454" y="727677"/>
            <a:ext cx="2745089" cy="451641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6A7A5D9-664A-4734-8178-46DCAD869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626" y="1093469"/>
            <a:ext cx="2979819" cy="44937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97ED34E-2B87-4DCB-91E0-A211D005D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776" y="2319234"/>
            <a:ext cx="1124447" cy="11244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6EF7CA-A026-A141-AF0D-968209FD3F30}"/>
              </a:ext>
            </a:extLst>
          </p:cNvPr>
          <p:cNvSpPr txBox="1"/>
          <p:nvPr/>
        </p:nvSpPr>
        <p:spPr>
          <a:xfrm>
            <a:off x="9627475" y="5958302"/>
            <a:ext cx="33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@</a:t>
            </a:r>
            <a:r>
              <a:rPr kumimoji="1" lang="en-US" altLang="zh-TW" dirty="0" err="1"/>
              <a:t>LilStockPredictor_bot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87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0.25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25 1.1111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-0.25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25 2.2222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25 3.703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5 1.48148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D3E73B08-5A02-4733-8BCF-D821B72758AD}"/>
              </a:ext>
            </a:extLst>
          </p:cNvPr>
          <p:cNvSpPr/>
          <p:nvPr/>
        </p:nvSpPr>
        <p:spPr>
          <a:xfrm>
            <a:off x="4442861" y="0"/>
            <a:ext cx="3291440" cy="632459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87ADDB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30AAAE-4717-452D-9F1B-32624572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62" y="997353"/>
            <a:ext cx="2523875" cy="346883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14062C-01F3-4209-96D2-5F1C26F0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21" y="1020645"/>
            <a:ext cx="2692719" cy="3422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617BDA-2D1A-4AB5-AC71-7D8A3D28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20" y="1020645"/>
            <a:ext cx="2692719" cy="32393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369CDBD-72B0-804F-90BC-C3B7EC33A7E9}"/>
              </a:ext>
            </a:extLst>
          </p:cNvPr>
          <p:cNvSpPr txBox="1"/>
          <p:nvPr/>
        </p:nvSpPr>
        <p:spPr>
          <a:xfrm>
            <a:off x="9627475" y="5958302"/>
            <a:ext cx="33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@</a:t>
            </a:r>
            <a:r>
              <a:rPr kumimoji="1" lang="en-US" altLang="zh-TW" dirty="0" err="1"/>
              <a:t>LilStockPredictor_bot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4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系統額外功能</a:t>
            </a:r>
            <a:endParaRPr lang="en-US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167EBFC-1B5C-3F46-97C1-CE6B945C34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75" y="1775402"/>
            <a:ext cx="5226205" cy="3915305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7756E07-D44A-814D-AA32-1ECE9DE086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1" y="1763954"/>
            <a:ext cx="6757639" cy="396983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62D6A25-2323-A84A-9493-CAFB2AE863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7" y="1834308"/>
            <a:ext cx="6824925" cy="3997718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15305A98-5E1C-174F-B9BC-8B8D19D29B55}"/>
              </a:ext>
            </a:extLst>
          </p:cNvPr>
          <p:cNvGrpSpPr/>
          <p:nvPr/>
        </p:nvGrpSpPr>
        <p:grpSpPr>
          <a:xfrm>
            <a:off x="827295" y="1849204"/>
            <a:ext cx="6902711" cy="4258385"/>
            <a:chOff x="549329" y="1443242"/>
            <a:chExt cx="6902711" cy="4258385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A612C90-DEBA-8546-8C9F-37FAF7E20618}"/>
                </a:ext>
              </a:extLst>
            </p:cNvPr>
            <p:cNvSpPr/>
            <p:nvPr/>
          </p:nvSpPr>
          <p:spPr>
            <a:xfrm>
              <a:off x="549329" y="1444104"/>
              <a:ext cx="6902711" cy="4245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FE24187F-D0FD-654B-800D-A40021A3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947" y="1443242"/>
              <a:ext cx="3696580" cy="425838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6608D69-E86D-6A45-A12A-8E831EDB098C}"/>
              </a:ext>
            </a:extLst>
          </p:cNvPr>
          <p:cNvGrpSpPr/>
          <p:nvPr/>
        </p:nvGrpSpPr>
        <p:grpSpPr>
          <a:xfrm>
            <a:off x="909275" y="1901539"/>
            <a:ext cx="6626850" cy="4167600"/>
            <a:chOff x="1669491" y="1443242"/>
            <a:chExt cx="6594135" cy="390787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C591080-5FA8-AF49-8920-1C893629DF27}"/>
                </a:ext>
              </a:extLst>
            </p:cNvPr>
            <p:cNvSpPr/>
            <p:nvPr/>
          </p:nvSpPr>
          <p:spPr>
            <a:xfrm>
              <a:off x="1669491" y="1443242"/>
              <a:ext cx="6594135" cy="39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46169BCC-E740-684F-9135-096A2887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863" y="2528454"/>
              <a:ext cx="6448325" cy="1475976"/>
            </a:xfrm>
            <a:prstGeom prst="rect">
              <a:avLst/>
            </a:prstGeom>
          </p:spPr>
        </p:pic>
      </p:grpSp>
      <p:pic>
        <p:nvPicPr>
          <p:cNvPr id="60" name="Picture 6" descr="简单的黑色屏幕矢量图Stock Vector - FreeImages.com">
            <a:extLst>
              <a:ext uri="{FF2B5EF4-FFF2-40B4-BE49-F238E27FC236}">
                <a16:creationId xmlns:a16="http://schemas.microsoft.com/office/drawing/2014/main" id="{73DD175E-7BC6-A849-B432-565EEED4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55" b="91364" l="2955" r="97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39509"/>
            <a:ext cx="8033524" cy="785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67D9362A-5335-3843-8412-3609E8695A7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1" y="1865296"/>
            <a:ext cx="6757639" cy="3927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3" name="矩形 47">
            <a:extLst>
              <a:ext uri="{FF2B5EF4-FFF2-40B4-BE49-F238E27FC236}">
                <a16:creationId xmlns:a16="http://schemas.microsoft.com/office/drawing/2014/main" id="{9FFA9AC4-2B6A-7445-B104-47F50902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760" y="3760428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策略選股</a:t>
            </a:r>
            <a:endParaRPr lang="en-US" altLang="zh-CN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4" name="矩形 47">
            <a:extLst>
              <a:ext uri="{FF2B5EF4-FFF2-40B4-BE49-F238E27FC236}">
                <a16:creationId xmlns:a16="http://schemas.microsoft.com/office/drawing/2014/main" id="{D89A99FB-AA59-B24A-B6AC-A1F2911C6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760" y="4319286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策略回測</a:t>
            </a:r>
            <a:endParaRPr lang="zh-TW" alt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6" name="矩形 47">
            <a:extLst>
              <a:ext uri="{FF2B5EF4-FFF2-40B4-BE49-F238E27FC236}">
                <a16:creationId xmlns:a16="http://schemas.microsoft.com/office/drawing/2014/main" id="{80603685-2E3F-1B43-A4F5-5BC37B57B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760" y="4903654"/>
            <a:ext cx="3617896" cy="58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036" tIns="45518" rIns="91036" bIns="455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財報評分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2BB8A43-817A-F84C-AF4C-928BAE7824E2}"/>
              </a:ext>
            </a:extLst>
          </p:cNvPr>
          <p:cNvSpPr/>
          <p:nvPr/>
        </p:nvSpPr>
        <p:spPr>
          <a:xfrm>
            <a:off x="8307352" y="2991395"/>
            <a:ext cx="1375597" cy="707478"/>
          </a:xfrm>
          <a:prstGeom prst="rect">
            <a:avLst/>
          </a:prstGeom>
        </p:spPr>
        <p:txBody>
          <a:bodyPr wrap="square" lIns="91036" tIns="45518" rIns="91036" bIns="45518">
            <a:spAutoFit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Open Sans" pitchFamily="34" charset="0"/>
              </a:rPr>
              <a:t>完成</a:t>
            </a:r>
            <a:endParaRPr lang="en-US" altLang="zh-CN" sz="40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1352477" y="3147324"/>
            <a:ext cx="3778646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They ask people who don’t have financial knowledges to enter their own conditions.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5829731" y="737507"/>
            <a:ext cx="2021136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0000" dirty="0">
                <a:solidFill>
                  <a:schemeClr val="accent4"/>
                </a:solidFill>
              </a:rPr>
              <a:t> </a:t>
            </a:r>
            <a:r>
              <a:rPr lang="en-US" altLang="zh-TW" sz="15000" b="1" dirty="0">
                <a:solidFill>
                  <a:schemeClr val="accent4"/>
                </a:solidFill>
              </a:rPr>
              <a:t>?</a:t>
            </a:r>
            <a:endParaRPr lang="en-US" sz="15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2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13">
            <a:extLst>
              <a:ext uri="{FF2B5EF4-FFF2-40B4-BE49-F238E27FC236}">
                <a16:creationId xmlns:a16="http://schemas.microsoft.com/office/drawing/2014/main" id="{FEA61E6F-7D4F-3C49-8CB2-429C86DF1CB2}"/>
              </a:ext>
            </a:extLst>
          </p:cNvPr>
          <p:cNvGrpSpPr/>
          <p:nvPr/>
        </p:nvGrpSpPr>
        <p:grpSpPr>
          <a:xfrm>
            <a:off x="3739496" y="5387293"/>
            <a:ext cx="2463866" cy="700790"/>
            <a:chOff x="5063235" y="3352800"/>
            <a:chExt cx="1440000" cy="1440000"/>
          </a:xfrm>
        </p:grpSpPr>
        <p:sp>
          <p:nvSpPr>
            <p:cNvPr id="41" name="椭圆 14">
              <a:extLst>
                <a:ext uri="{FF2B5EF4-FFF2-40B4-BE49-F238E27FC236}">
                  <a16:creationId xmlns:a16="http://schemas.microsoft.com/office/drawing/2014/main" id="{1A0B27A5-F919-F94B-9A29-4ADAEDDF7ACB}"/>
                </a:ext>
              </a:extLst>
            </p:cNvPr>
            <p:cNvSpPr/>
            <p:nvPr/>
          </p:nvSpPr>
          <p:spPr>
            <a:xfrm>
              <a:off x="5063235" y="3352800"/>
              <a:ext cx="144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2" name="椭圆 15">
              <a:extLst>
                <a:ext uri="{FF2B5EF4-FFF2-40B4-BE49-F238E27FC236}">
                  <a16:creationId xmlns:a16="http://schemas.microsoft.com/office/drawing/2014/main" id="{BA87A3A7-6871-394C-BE17-D8E3C85E611E}"/>
                </a:ext>
              </a:extLst>
            </p:cNvPr>
            <p:cNvSpPr/>
            <p:nvPr/>
          </p:nvSpPr>
          <p:spPr>
            <a:xfrm>
              <a:off x="5223990" y="3513555"/>
              <a:ext cx="1118490" cy="11184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3" name="椭圆 16">
              <a:extLst>
                <a:ext uri="{FF2B5EF4-FFF2-40B4-BE49-F238E27FC236}">
                  <a16:creationId xmlns:a16="http://schemas.microsoft.com/office/drawing/2014/main" id="{29931BC9-31DA-4145-8235-3B68B2238BE9}"/>
                </a:ext>
              </a:extLst>
            </p:cNvPr>
            <p:cNvSpPr/>
            <p:nvPr/>
          </p:nvSpPr>
          <p:spPr>
            <a:xfrm>
              <a:off x="5380567" y="3665175"/>
              <a:ext cx="805335" cy="8053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4" name="椭圆 17">
              <a:extLst>
                <a:ext uri="{FF2B5EF4-FFF2-40B4-BE49-F238E27FC236}">
                  <a16:creationId xmlns:a16="http://schemas.microsoft.com/office/drawing/2014/main" id="{18A184C7-D124-9D4A-8AD4-FCB5D9189DF8}"/>
                </a:ext>
              </a:extLst>
            </p:cNvPr>
            <p:cNvSpPr/>
            <p:nvPr/>
          </p:nvSpPr>
          <p:spPr>
            <a:xfrm>
              <a:off x="5535055" y="3819663"/>
              <a:ext cx="496358" cy="4963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7534016-A0D2-1A4B-85FB-10FAB2B4E9B0}"/>
              </a:ext>
            </a:extLst>
          </p:cNvPr>
          <p:cNvGrpSpPr/>
          <p:nvPr/>
        </p:nvGrpSpPr>
        <p:grpSpPr>
          <a:xfrm>
            <a:off x="5047638" y="1059881"/>
            <a:ext cx="2096724" cy="4949969"/>
            <a:chOff x="5399833" y="1264107"/>
            <a:chExt cx="2096724" cy="4949969"/>
          </a:xfrm>
        </p:grpSpPr>
        <p:sp>
          <p:nvSpPr>
            <p:cNvPr id="46" name="任意多边形 16">
              <a:extLst>
                <a:ext uri="{FF2B5EF4-FFF2-40B4-BE49-F238E27FC236}">
                  <a16:creationId xmlns:a16="http://schemas.microsoft.com/office/drawing/2014/main" id="{B658150D-5D11-FB47-8922-03CF335617D2}"/>
                </a:ext>
              </a:extLst>
            </p:cNvPr>
            <p:cNvSpPr/>
            <p:nvPr/>
          </p:nvSpPr>
          <p:spPr>
            <a:xfrm rot="886162">
              <a:off x="5399833" y="1264107"/>
              <a:ext cx="2096724" cy="4910649"/>
            </a:xfrm>
            <a:custGeom>
              <a:avLst/>
              <a:gdLst>
                <a:gd name="connsiteX0" fmla="*/ 773850 w 1547699"/>
                <a:gd name="connsiteY0" fmla="*/ 0 h 3624801"/>
                <a:gd name="connsiteX1" fmla="*/ 1547699 w 1547699"/>
                <a:gd name="connsiteY1" fmla="*/ 774225 h 3624801"/>
                <a:gd name="connsiteX2" fmla="*/ 1224818 w 1547699"/>
                <a:gd name="connsiteY2" fmla="*/ 774224 h 3624801"/>
                <a:gd name="connsiteX3" fmla="*/ 482121 w 1547699"/>
                <a:gd name="connsiteY3" fmla="*/ 3466209 h 3624801"/>
                <a:gd name="connsiteX4" fmla="*/ 430178 w 1547699"/>
                <a:gd name="connsiteY4" fmla="*/ 3586544 h 3624801"/>
                <a:gd name="connsiteX5" fmla="*/ 285070 w 1547699"/>
                <a:gd name="connsiteY5" fmla="*/ 3624801 h 3624801"/>
                <a:gd name="connsiteX6" fmla="*/ 318972 w 1547699"/>
                <a:gd name="connsiteY6" fmla="*/ 3191782 h 3624801"/>
                <a:gd name="connsiteX7" fmla="*/ 322882 w 1547699"/>
                <a:gd name="connsiteY7" fmla="*/ 774224 h 3624801"/>
                <a:gd name="connsiteX8" fmla="*/ 0 w 1547699"/>
                <a:gd name="connsiteY8" fmla="*/ 774224 h 362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699" h="3624801">
                  <a:moveTo>
                    <a:pt x="773850" y="0"/>
                  </a:moveTo>
                  <a:lnTo>
                    <a:pt x="1547699" y="774225"/>
                  </a:lnTo>
                  <a:lnTo>
                    <a:pt x="1224818" y="774224"/>
                  </a:lnTo>
                  <a:cubicBezTo>
                    <a:pt x="1147922" y="1387977"/>
                    <a:pt x="977960" y="2285306"/>
                    <a:pt x="482121" y="3466209"/>
                  </a:cubicBezTo>
                  <a:lnTo>
                    <a:pt x="430178" y="3586544"/>
                  </a:lnTo>
                  <a:lnTo>
                    <a:pt x="285070" y="3624801"/>
                  </a:lnTo>
                  <a:lnTo>
                    <a:pt x="318972" y="3191782"/>
                  </a:lnTo>
                  <a:cubicBezTo>
                    <a:pt x="375012" y="2415817"/>
                    <a:pt x="406290" y="1638493"/>
                    <a:pt x="322882" y="774224"/>
                  </a:cubicBezTo>
                  <a:lnTo>
                    <a:pt x="0" y="77422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7" name="任意多边形 17">
              <a:extLst>
                <a:ext uri="{FF2B5EF4-FFF2-40B4-BE49-F238E27FC236}">
                  <a16:creationId xmlns:a16="http://schemas.microsoft.com/office/drawing/2014/main" id="{179FDFF6-1F55-9B4D-89B2-74111C17DE71}"/>
                </a:ext>
              </a:extLst>
            </p:cNvPr>
            <p:cNvSpPr/>
            <p:nvPr/>
          </p:nvSpPr>
          <p:spPr>
            <a:xfrm rot="886162">
              <a:off x="5856076" y="1323238"/>
              <a:ext cx="1635383" cy="4890838"/>
            </a:xfrm>
            <a:custGeom>
              <a:avLst/>
              <a:gdLst>
                <a:gd name="connsiteX0" fmla="*/ 433311 w 1207160"/>
                <a:gd name="connsiteY0" fmla="*/ 0 h 3610177"/>
                <a:gd name="connsiteX1" fmla="*/ 1207160 w 1207160"/>
                <a:gd name="connsiteY1" fmla="*/ 774225 h 3610177"/>
                <a:gd name="connsiteX2" fmla="*/ 884279 w 1207160"/>
                <a:gd name="connsiteY2" fmla="*/ 774224 h 3610177"/>
                <a:gd name="connsiteX3" fmla="*/ 141582 w 1207160"/>
                <a:gd name="connsiteY3" fmla="*/ 3466209 h 3610177"/>
                <a:gd name="connsiteX4" fmla="*/ 89639 w 1207160"/>
                <a:gd name="connsiteY4" fmla="*/ 3586544 h 3610177"/>
                <a:gd name="connsiteX5" fmla="*/ 0 w 1207160"/>
                <a:gd name="connsiteY5" fmla="*/ 3610177 h 3610177"/>
                <a:gd name="connsiteX6" fmla="*/ 10786 w 1207160"/>
                <a:gd name="connsiteY6" fmla="*/ 3581568 h 3610177"/>
                <a:gd name="connsiteX7" fmla="*/ 398266 w 1207160"/>
                <a:gd name="connsiteY7" fmla="*/ 1177093 h 3610177"/>
                <a:gd name="connsiteX8" fmla="*/ 423308 w 1207160"/>
                <a:gd name="connsiteY8" fmla="*/ 38978 h 3610177"/>
                <a:gd name="connsiteX9" fmla="*/ 422451 w 1207160"/>
                <a:gd name="connsiteY9" fmla="*/ 10865 h 361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60" h="3610177">
                  <a:moveTo>
                    <a:pt x="433311" y="0"/>
                  </a:moveTo>
                  <a:lnTo>
                    <a:pt x="1207160" y="774225"/>
                  </a:lnTo>
                  <a:lnTo>
                    <a:pt x="884279" y="774224"/>
                  </a:lnTo>
                  <a:cubicBezTo>
                    <a:pt x="807383" y="1387977"/>
                    <a:pt x="637421" y="2285306"/>
                    <a:pt x="141582" y="3466209"/>
                  </a:cubicBezTo>
                  <a:lnTo>
                    <a:pt x="89639" y="3586544"/>
                  </a:lnTo>
                  <a:lnTo>
                    <a:pt x="0" y="3610177"/>
                  </a:lnTo>
                  <a:lnTo>
                    <a:pt x="10786" y="3581568"/>
                  </a:lnTo>
                  <a:cubicBezTo>
                    <a:pt x="188388" y="3066095"/>
                    <a:pt x="337780" y="2184060"/>
                    <a:pt x="398266" y="1177093"/>
                  </a:cubicBezTo>
                  <a:cubicBezTo>
                    <a:pt x="422460" y="774306"/>
                    <a:pt x="430139" y="389661"/>
                    <a:pt x="423308" y="38978"/>
                  </a:cubicBezTo>
                  <a:lnTo>
                    <a:pt x="422451" y="108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48" name="椭圆 20">
            <a:extLst>
              <a:ext uri="{FF2B5EF4-FFF2-40B4-BE49-F238E27FC236}">
                <a16:creationId xmlns:a16="http://schemas.microsoft.com/office/drawing/2014/main" id="{12E8E01E-C4AD-C14E-BAC3-E5D14029C367}"/>
              </a:ext>
            </a:extLst>
          </p:cNvPr>
          <p:cNvSpPr/>
          <p:nvPr/>
        </p:nvSpPr>
        <p:spPr>
          <a:xfrm>
            <a:off x="6374886" y="1698909"/>
            <a:ext cx="322597" cy="322597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9" name="椭圆 21">
            <a:extLst>
              <a:ext uri="{FF2B5EF4-FFF2-40B4-BE49-F238E27FC236}">
                <a16:creationId xmlns:a16="http://schemas.microsoft.com/office/drawing/2014/main" id="{CDE62E0A-8281-C048-AFAB-6E6B31342A89}"/>
              </a:ext>
            </a:extLst>
          </p:cNvPr>
          <p:cNvSpPr/>
          <p:nvPr/>
        </p:nvSpPr>
        <p:spPr>
          <a:xfrm>
            <a:off x="6075812" y="2696409"/>
            <a:ext cx="292623" cy="292623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0" name="椭圆 22">
            <a:extLst>
              <a:ext uri="{FF2B5EF4-FFF2-40B4-BE49-F238E27FC236}">
                <a16:creationId xmlns:a16="http://schemas.microsoft.com/office/drawing/2014/main" id="{F9A8063A-DF9B-004F-8252-0634CC8E5DFC}"/>
              </a:ext>
            </a:extLst>
          </p:cNvPr>
          <p:cNvSpPr/>
          <p:nvPr/>
        </p:nvSpPr>
        <p:spPr>
          <a:xfrm>
            <a:off x="5705806" y="3757242"/>
            <a:ext cx="243853" cy="243853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椭圆 23">
            <a:extLst>
              <a:ext uri="{FF2B5EF4-FFF2-40B4-BE49-F238E27FC236}">
                <a16:creationId xmlns:a16="http://schemas.microsoft.com/office/drawing/2014/main" id="{D7392E8E-A347-2247-938E-65B523FA50E8}"/>
              </a:ext>
            </a:extLst>
          </p:cNvPr>
          <p:cNvSpPr/>
          <p:nvPr/>
        </p:nvSpPr>
        <p:spPr>
          <a:xfrm>
            <a:off x="5295242" y="4769303"/>
            <a:ext cx="195082" cy="195082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52" name="肘形连接符 26">
            <a:extLst>
              <a:ext uri="{FF2B5EF4-FFF2-40B4-BE49-F238E27FC236}">
                <a16:creationId xmlns:a16="http://schemas.microsoft.com/office/drawing/2014/main" id="{60B8689E-8CF6-574B-93DB-9F9DCC9B16BD}"/>
              </a:ext>
            </a:extLst>
          </p:cNvPr>
          <p:cNvCxnSpPr>
            <a:cxnSpLocks/>
            <a:endCxn id="50" idx="6"/>
          </p:cNvCxnSpPr>
          <p:nvPr/>
        </p:nvCxnSpPr>
        <p:spPr>
          <a:xfrm rot="10800000">
            <a:off x="5949659" y="3879169"/>
            <a:ext cx="2165354" cy="239534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27">
            <a:extLst>
              <a:ext uri="{FF2B5EF4-FFF2-40B4-BE49-F238E27FC236}">
                <a16:creationId xmlns:a16="http://schemas.microsoft.com/office/drawing/2014/main" id="{D111BA30-196A-4641-9152-17D6409F46B8}"/>
              </a:ext>
            </a:extLst>
          </p:cNvPr>
          <p:cNvCxnSpPr>
            <a:cxnSpLocks/>
            <a:endCxn id="48" idx="6"/>
          </p:cNvCxnSpPr>
          <p:nvPr/>
        </p:nvCxnSpPr>
        <p:spPr>
          <a:xfrm rot="10800000" flipV="1">
            <a:off x="6697483" y="1518236"/>
            <a:ext cx="1363520" cy="341971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28">
            <a:extLst>
              <a:ext uri="{FF2B5EF4-FFF2-40B4-BE49-F238E27FC236}">
                <a16:creationId xmlns:a16="http://schemas.microsoft.com/office/drawing/2014/main" id="{908A8CBF-C479-394D-BC9B-7CD08B42A842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3739499" y="3725990"/>
            <a:ext cx="1555743" cy="1140854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29">
            <a:extLst>
              <a:ext uri="{FF2B5EF4-FFF2-40B4-BE49-F238E27FC236}">
                <a16:creationId xmlns:a16="http://schemas.microsoft.com/office/drawing/2014/main" id="{21077851-3AF1-5344-AB35-BCB1143B9C5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727872" y="1424931"/>
            <a:ext cx="2347940" cy="1417790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2BD32FC-51B5-814E-9944-F701C227AF94}"/>
              </a:ext>
            </a:extLst>
          </p:cNvPr>
          <p:cNvGrpSpPr/>
          <p:nvPr/>
        </p:nvGrpSpPr>
        <p:grpSpPr>
          <a:xfrm>
            <a:off x="992244" y="802136"/>
            <a:ext cx="3596266" cy="1611376"/>
            <a:chOff x="230326" y="1001832"/>
            <a:chExt cx="4781486" cy="1611376"/>
          </a:xfrm>
        </p:grpSpPr>
        <p:sp>
          <p:nvSpPr>
            <p:cNvPr id="57" name="圓角矩形 56">
              <a:extLst>
                <a:ext uri="{FF2B5EF4-FFF2-40B4-BE49-F238E27FC236}">
                  <a16:creationId xmlns:a16="http://schemas.microsoft.com/office/drawing/2014/main" id="{7F6902C1-5103-4E41-A0EF-41A8B9C99E37}"/>
                </a:ext>
              </a:extLst>
            </p:cNvPr>
            <p:cNvSpPr/>
            <p:nvPr/>
          </p:nvSpPr>
          <p:spPr>
            <a:xfrm>
              <a:off x="230326" y="1001832"/>
              <a:ext cx="4524008" cy="86852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策略驗證</a:t>
              </a:r>
              <a:endParaRPr lang="zh-CN" altLang="en-US" sz="3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8025478B-0301-1C49-A5C7-0F7747E6D319}"/>
                </a:ext>
              </a:extLst>
            </p:cNvPr>
            <p:cNvSpPr txBox="1"/>
            <p:nvPr/>
          </p:nvSpPr>
          <p:spPr>
            <a:xfrm>
              <a:off x="264971" y="2151543"/>
              <a:ext cx="4746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策略回測、辨認重要指標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0F5A080-598C-8445-89C7-656C6DF7009A}"/>
              </a:ext>
            </a:extLst>
          </p:cNvPr>
          <p:cNvGrpSpPr/>
          <p:nvPr/>
        </p:nvGrpSpPr>
        <p:grpSpPr>
          <a:xfrm>
            <a:off x="694830" y="3346708"/>
            <a:ext cx="3270403" cy="1578319"/>
            <a:chOff x="1054308" y="3546404"/>
            <a:chExt cx="3270403" cy="1578319"/>
          </a:xfrm>
        </p:grpSpPr>
        <p:sp>
          <p:nvSpPr>
            <p:cNvPr id="60" name="圓角矩形 59">
              <a:extLst>
                <a:ext uri="{FF2B5EF4-FFF2-40B4-BE49-F238E27FC236}">
                  <a16:creationId xmlns:a16="http://schemas.microsoft.com/office/drawing/2014/main" id="{33C850EC-4CBD-5D44-8539-DEB22867066E}"/>
                </a:ext>
              </a:extLst>
            </p:cNvPr>
            <p:cNvSpPr/>
            <p:nvPr/>
          </p:nvSpPr>
          <p:spPr>
            <a:xfrm>
              <a:off x="1054308" y="3546404"/>
              <a:ext cx="3270403" cy="86852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可隨時新增資料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489935C7-E8D3-2E46-9D89-524C2D23AD43}"/>
                </a:ext>
              </a:extLst>
            </p:cNvPr>
            <p:cNvSpPr txBox="1"/>
            <p:nvPr/>
          </p:nvSpPr>
          <p:spPr>
            <a:xfrm>
              <a:off x="1054308" y="4663058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資料廣泛、種類多樣化</a:t>
              </a:r>
              <a:endParaRPr lang="zh-CN" altLang="en-US" sz="2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02F8D8CF-A0D2-C14F-8B9D-F006AAEB47E3}"/>
              </a:ext>
            </a:extLst>
          </p:cNvPr>
          <p:cNvGrpSpPr/>
          <p:nvPr/>
        </p:nvGrpSpPr>
        <p:grpSpPr>
          <a:xfrm>
            <a:off x="8040104" y="1020611"/>
            <a:ext cx="3264571" cy="1471012"/>
            <a:chOff x="8399582" y="1220307"/>
            <a:chExt cx="3264571" cy="1471012"/>
          </a:xfrm>
        </p:grpSpPr>
        <p:sp>
          <p:nvSpPr>
            <p:cNvPr id="63" name="圓角矩形 62">
              <a:extLst>
                <a:ext uri="{FF2B5EF4-FFF2-40B4-BE49-F238E27FC236}">
                  <a16:creationId xmlns:a16="http://schemas.microsoft.com/office/drawing/2014/main" id="{14343FAB-AC51-8F46-940C-9CCD8BF72418}"/>
                </a:ext>
              </a:extLst>
            </p:cNvPr>
            <p:cNvSpPr/>
            <p:nvPr/>
          </p:nvSpPr>
          <p:spPr>
            <a:xfrm>
              <a:off x="8399582" y="1220307"/>
              <a:ext cx="3264571" cy="8685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tx2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預測目標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9BD62A7-7B7C-FD49-B121-1F23D64E2CFB}"/>
                </a:ext>
              </a:extLst>
            </p:cNvPr>
            <p:cNvSpPr txBox="1"/>
            <p:nvPr/>
          </p:nvSpPr>
          <p:spPr>
            <a:xfrm>
              <a:off x="8603906" y="2229654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預測目標種類多樣</a:t>
              </a:r>
              <a:endParaRPr lang="en-US" altLang="zh-CN" sz="2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BC6C161D-5D37-8644-A1CA-5C42955288E7}"/>
              </a:ext>
            </a:extLst>
          </p:cNvPr>
          <p:cNvGrpSpPr/>
          <p:nvPr/>
        </p:nvGrpSpPr>
        <p:grpSpPr>
          <a:xfrm>
            <a:off x="7653464" y="3721805"/>
            <a:ext cx="3952894" cy="1509163"/>
            <a:chOff x="8012942" y="3921501"/>
            <a:chExt cx="3952894" cy="1509163"/>
          </a:xfrm>
        </p:grpSpPr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AB03389C-7642-2948-8A61-DCBED623EA2B}"/>
                </a:ext>
              </a:extLst>
            </p:cNvPr>
            <p:cNvSpPr/>
            <p:nvPr/>
          </p:nvSpPr>
          <p:spPr>
            <a:xfrm>
              <a:off x="8012942" y="3921501"/>
              <a:ext cx="3264571" cy="8685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chemeClr val="tx2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模型多樣化</a:t>
              </a:r>
              <a:endParaRPr lang="zh-CN" altLang="en-US" sz="3200" b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BC35D026-F50D-C841-B386-5616FFFA0D15}"/>
                </a:ext>
              </a:extLst>
            </p:cNvPr>
            <p:cNvSpPr txBox="1"/>
            <p:nvPr/>
          </p:nvSpPr>
          <p:spPr>
            <a:xfrm>
              <a:off x="8087851" y="4968999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套用與測試市場上最新模型</a:t>
              </a: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12FB5196-5601-9A4E-A233-26EAA0354DF0}"/>
              </a:ext>
            </a:extLst>
          </p:cNvPr>
          <p:cNvSpPr txBox="1"/>
          <p:nvPr/>
        </p:nvSpPr>
        <p:spPr>
          <a:xfrm>
            <a:off x="-7314" y="10063"/>
            <a:ext cx="1746904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kumimoji="1" lang="zh-TW" altLang="en-US" sz="4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1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446" y="2769898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497331-86DF-4FE0-AA5E-425FD3911D88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  <a:solidFill>
            <a:schemeClr val="bg1">
              <a:lumMod val="95000"/>
            </a:schemeClr>
          </a:solidFill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56481FD3-2D79-4150-A306-3D92A0D76FD2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09B63D9-79A3-46C9-9FD9-05F982DF3E3F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  <a:grpFill/>
          </p:grpSpPr>
          <p:sp>
            <p:nvSpPr>
              <p:cNvPr id="5" name="Graphic 4">
                <a:extLst>
                  <a:ext uri="{FF2B5EF4-FFF2-40B4-BE49-F238E27FC236}">
                    <a16:creationId xmlns:a16="http://schemas.microsoft.com/office/drawing/2014/main" id="{6D70D6B4-FE7A-4A08-9E1B-14F558BB5A96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6">
                <a:extLst>
                  <a:ext uri="{FF2B5EF4-FFF2-40B4-BE49-F238E27FC236}">
                    <a16:creationId xmlns:a16="http://schemas.microsoft.com/office/drawing/2014/main" id="{9D9F439A-75F7-4ADF-8646-F7EF408A5292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Graphic 4">
            <a:extLst>
              <a:ext uri="{FF2B5EF4-FFF2-40B4-BE49-F238E27FC236}">
                <a16:creationId xmlns:a16="http://schemas.microsoft.com/office/drawing/2014/main" id="{94907175-F25D-41C3-9E07-A160AF36C991}"/>
              </a:ext>
            </a:extLst>
          </p:cNvPr>
          <p:cNvSpPr/>
          <p:nvPr/>
        </p:nvSpPr>
        <p:spPr>
          <a:xfrm>
            <a:off x="8673602" y="13449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3208AE-F7FA-430E-82BD-156963C97A17}"/>
              </a:ext>
            </a:extLst>
          </p:cNvPr>
          <p:cNvSpPr txBox="1"/>
          <p:nvPr/>
        </p:nvSpPr>
        <p:spPr>
          <a:xfrm>
            <a:off x="1356189" y="1520777"/>
            <a:ext cx="5279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solidFill>
                  <a:schemeClr val="bg1"/>
                </a:solidFill>
              </a:rPr>
              <a:t>BUT…</a:t>
            </a:r>
          </a:p>
          <a:p>
            <a:endParaRPr lang="en-US" altLang="zh-TW" sz="5000" dirty="0"/>
          </a:p>
          <a:p>
            <a:r>
              <a:rPr lang="en-US" altLang="zh-TW" sz="4000" dirty="0"/>
              <a:t>They Don’t Even Know What They Need !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4446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6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2028" y="748111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Purpose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3822568" y="1891503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8" name="雲朵形圖說文字 167"/>
          <p:cNvSpPr/>
          <p:nvPr/>
        </p:nvSpPr>
        <p:spPr>
          <a:xfrm rot="174384">
            <a:off x="6543536" y="1482605"/>
            <a:ext cx="5423700" cy="1532409"/>
          </a:xfrm>
          <a:prstGeom prst="cloudCallout">
            <a:avLst>
              <a:gd name="adj1" fmla="val -66898"/>
              <a:gd name="adj2" fmla="val 32628"/>
            </a:avLst>
          </a:prstGeom>
          <a:solidFill>
            <a:srgbClr val="EAD6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735305" y="2003427"/>
            <a:ext cx="504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/>
              <a:t>build up an auto stock selecting system</a:t>
            </a:r>
          </a:p>
        </p:txBody>
      </p:sp>
    </p:spTree>
    <p:extLst>
      <p:ext uri="{BB962C8B-B14F-4D97-AF65-F5344CB8AC3E}">
        <p14:creationId xmlns:p14="http://schemas.microsoft.com/office/powerpoint/2010/main" val="103709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4117" y="157760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6832" y="1666021"/>
            <a:ext cx="6800943" cy="889130"/>
            <a:chOff x="865522" y="1552281"/>
            <a:chExt cx="6371298" cy="1759960"/>
          </a:xfrm>
        </p:grpSpPr>
        <p:sp>
          <p:nvSpPr>
            <p:cNvPr id="9" name="TextBox 8"/>
            <p:cNvSpPr txBox="1"/>
            <p:nvPr/>
          </p:nvSpPr>
          <p:spPr>
            <a:xfrm>
              <a:off x="2729127" y="1667350"/>
              <a:ext cx="4507693" cy="16448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latin typeface="Arial" pitchFamily="34" charset="0"/>
                  <a:cs typeface="Arial" pitchFamily="34" charset="0"/>
                </a:rPr>
                <a:t>Analyze the Historical Data</a:t>
              </a:r>
              <a:endParaRPr lang="ko-KR" altLang="en-US" sz="2400" b="1" dirty="0">
                <a:latin typeface="Arial" pitchFamily="34" charset="0"/>
                <a:cs typeface="Arial" pitchFamily="34" charset="0"/>
              </a:endParaRPr>
            </a:p>
            <a:p>
              <a:endParaRPr lang="ko-KR" alt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5522" y="1552281"/>
              <a:ext cx="2189268" cy="109659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STEP1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343623" y="2897632"/>
            <a:ext cx="7505977" cy="906688"/>
            <a:chOff x="1029468" y="1646086"/>
            <a:chExt cx="7505977" cy="9066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812935" y="1721777"/>
              <a:ext cx="572251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latin typeface="Arial" pitchFamily="34" charset="0"/>
                  <a:cs typeface="Arial" pitchFamily="34" charset="0"/>
                </a:rPr>
                <a:t>Find the Most Suitable Model </a:t>
              </a:r>
              <a:endParaRPr lang="ko-KR" altLang="en-US" sz="2400" b="1" dirty="0">
                <a:latin typeface="Arial" pitchFamily="34" charset="0"/>
                <a:cs typeface="Arial" pitchFamily="34" charset="0"/>
              </a:endParaRPr>
            </a:p>
            <a:p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029468" y="1646086"/>
              <a:ext cx="2079461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STEP2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047539" y="4462713"/>
            <a:ext cx="7254758" cy="1250718"/>
            <a:chOff x="854108" y="1522784"/>
            <a:chExt cx="7254758" cy="12507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891538" y="1527007"/>
              <a:ext cx="5217328" cy="12464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latin typeface="Arial" pitchFamily="34" charset="0"/>
                  <a:cs typeface="Arial" pitchFamily="34" charset="0"/>
                </a:rPr>
                <a:t>Design an Automated Stock Selecting Robot</a:t>
              </a:r>
              <a:endParaRPr lang="ko-KR" altLang="en-US" sz="2400" b="1" dirty="0">
                <a:latin typeface="Arial" pitchFamily="34" charset="0"/>
                <a:cs typeface="Arial" pitchFamily="34" charset="0"/>
              </a:endParaRPr>
            </a:p>
            <a:p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854108" y="1522784"/>
              <a:ext cx="215526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STEP3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群組 175"/>
          <p:cNvGrpSpPr/>
          <p:nvPr/>
        </p:nvGrpSpPr>
        <p:grpSpPr>
          <a:xfrm>
            <a:off x="3253171" y="2366780"/>
            <a:ext cx="5942740" cy="655938"/>
            <a:chOff x="927428" y="1831477"/>
            <a:chExt cx="4858559" cy="306121"/>
          </a:xfrm>
        </p:grpSpPr>
        <p:cxnSp>
          <p:nvCxnSpPr>
            <p:cNvPr id="177" name="Straight Connector 171">
              <a:extLst>
                <a:ext uri="{FF2B5EF4-FFF2-40B4-BE49-F238E27FC236}">
                  <a16:creationId xmlns:a16="http://schemas.microsoft.com/office/drawing/2014/main" id="{09A3D173-22D8-45BE-8E80-B2F289A42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428" y="1831477"/>
              <a:ext cx="3371371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6">
              <a:extLst>
                <a:ext uri="{FF2B5EF4-FFF2-40B4-BE49-F238E27FC236}">
                  <a16:creationId xmlns:a16="http://schemas.microsoft.com/office/drawing/2014/main" id="{A8162E3B-B540-4FDB-9561-E16D6AC0DE7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8" y="1831478"/>
              <a:ext cx="1487189" cy="30612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群組 178"/>
          <p:cNvGrpSpPr/>
          <p:nvPr/>
        </p:nvGrpSpPr>
        <p:grpSpPr>
          <a:xfrm>
            <a:off x="2648777" y="3636727"/>
            <a:ext cx="5942740" cy="655938"/>
            <a:chOff x="927428" y="1831477"/>
            <a:chExt cx="4858559" cy="306121"/>
          </a:xfrm>
        </p:grpSpPr>
        <p:cxnSp>
          <p:nvCxnSpPr>
            <p:cNvPr id="180" name="Straight Connector 171">
              <a:extLst>
                <a:ext uri="{FF2B5EF4-FFF2-40B4-BE49-F238E27FC236}">
                  <a16:creationId xmlns:a16="http://schemas.microsoft.com/office/drawing/2014/main" id="{09A3D173-22D8-45BE-8E80-B2F289A42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428" y="1831477"/>
              <a:ext cx="3371371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76">
              <a:extLst>
                <a:ext uri="{FF2B5EF4-FFF2-40B4-BE49-F238E27FC236}">
                  <a16:creationId xmlns:a16="http://schemas.microsoft.com/office/drawing/2014/main" id="{A8162E3B-B540-4FDB-9561-E16D6AC0DE7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8" y="1831478"/>
              <a:ext cx="1487189" cy="30612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2" name="群組 181"/>
          <p:cNvGrpSpPr/>
          <p:nvPr/>
        </p:nvGrpSpPr>
        <p:grpSpPr>
          <a:xfrm>
            <a:off x="1961888" y="5395874"/>
            <a:ext cx="5942740" cy="655938"/>
            <a:chOff x="927428" y="1831477"/>
            <a:chExt cx="4858559" cy="306121"/>
          </a:xfrm>
        </p:grpSpPr>
        <p:cxnSp>
          <p:nvCxnSpPr>
            <p:cNvPr id="183" name="Straight Connector 171">
              <a:extLst>
                <a:ext uri="{FF2B5EF4-FFF2-40B4-BE49-F238E27FC236}">
                  <a16:creationId xmlns:a16="http://schemas.microsoft.com/office/drawing/2014/main" id="{09A3D173-22D8-45BE-8E80-B2F289A42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428" y="1831477"/>
              <a:ext cx="3371371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76">
              <a:extLst>
                <a:ext uri="{FF2B5EF4-FFF2-40B4-BE49-F238E27FC236}">
                  <a16:creationId xmlns:a16="http://schemas.microsoft.com/office/drawing/2014/main" id="{A8162E3B-B540-4FDB-9561-E16D6AC0DE7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8" y="1831478"/>
              <a:ext cx="1487189" cy="30612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8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4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en-US" dirty="0"/>
          </a:p>
        </p:txBody>
      </p:sp>
      <p:grpSp>
        <p:nvGrpSpPr>
          <p:cNvPr id="10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298832" y="3472873"/>
            <a:ext cx="2037969" cy="3385127"/>
            <a:chOff x="3832184" y="1890347"/>
            <a:chExt cx="2537664" cy="4226246"/>
          </a:xfrm>
        </p:grpSpPr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7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42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4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30" y="1759022"/>
            <a:ext cx="2717495" cy="2717495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74CFF4A-30FB-4FF9-AEEE-A11FB37C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61" y="2545040"/>
            <a:ext cx="1114032" cy="867587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3363688" y="5051877"/>
            <a:ext cx="718856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Stock prediction + Instant stock price + News </a:t>
            </a:r>
            <a:endParaRPr lang="zh-TW" altLang="zh-TW" sz="32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6237" y="1365074"/>
            <a:ext cx="8913091" cy="540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Additional functions </a:t>
            </a:r>
            <a:endParaRPr lang="zh-TW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4F997921-FEBD-8A4E-B263-DFE9E1715A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41" y="1277553"/>
            <a:ext cx="2615895" cy="2615895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CECD4854-2BCD-7443-B5DA-1CDD8BAE5E7C}"/>
              </a:ext>
            </a:extLst>
          </p:cNvPr>
          <p:cNvSpPr/>
          <p:nvPr/>
        </p:nvSpPr>
        <p:spPr>
          <a:xfrm>
            <a:off x="6431216" y="4250942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Additional functions </a:t>
            </a:r>
            <a:endParaRPr lang="zh-TW" altLang="zh-TW" sz="20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Strategy back</a:t>
            </a:r>
            <a:r>
              <a:rPr lang="zh-TW" altLang="en-US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</a:t>
            </a:r>
            <a:endParaRPr lang="zh-TW" altLang="zh-TW" sz="2000" b="1" kern="1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Strategic stock pick</a:t>
            </a:r>
            <a:endParaRPr lang="zh-TW" altLang="zh-TW" sz="2000" b="1" kern="1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Financial report analysis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Historical data analysis</a:t>
            </a:r>
            <a:endParaRPr lang="zh-TW" altLang="zh-TW" sz="2000" b="1" kern="1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6A5AC5B-191D-1243-BCF2-12B8AFE2F97C}"/>
              </a:ext>
            </a:extLst>
          </p:cNvPr>
          <p:cNvSpPr/>
          <p:nvPr/>
        </p:nvSpPr>
        <p:spPr>
          <a:xfrm>
            <a:off x="1639752" y="4473823"/>
            <a:ext cx="6096000" cy="1709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Main  functions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Stock prediction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2000" b="1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Instant stock price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endParaRPr lang="zh-TW" altLang="zh-TW" sz="20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55E3EFD-BD72-EB4E-A450-4AB76448EF9E}"/>
              </a:ext>
            </a:extLst>
          </p:cNvPr>
          <p:cNvSpPr/>
          <p:nvPr/>
        </p:nvSpPr>
        <p:spPr>
          <a:xfrm>
            <a:off x="3684889" y="4819034"/>
            <a:ext cx="6096000" cy="6761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TW" sz="36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endParaRPr lang="zh-TW" altLang="zh-TW" sz="4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56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666093"/>
            <a:ext cx="40709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目錄</a:t>
            </a:r>
            <a:endParaRPr lang="en-US" altLang="ko-KR" sz="8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66474" y="1251323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/>
              <a:t>1</a:t>
            </a:r>
            <a:endParaRPr lang="zh-TW" altLang="en-US" sz="30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527702" y="241202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/>
              <a:t>2</a:t>
            </a:r>
            <a:endParaRPr lang="zh-TW" altLang="en-US" sz="30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270083" y="3542333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/>
              <a:t>3</a:t>
            </a:r>
            <a:endParaRPr lang="zh-TW" altLang="en-US" sz="3000" b="1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2989845" y="4685913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/>
              <a:t>4</a:t>
            </a:r>
            <a:endParaRPr lang="zh-TW" altLang="en-US" sz="30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8204180" y="141928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文獻回顧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965407" y="255997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</a:t>
            </a:r>
            <a:r>
              <a:rPr lang="zh-CN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zh-TW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5865998" y="36583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系統建構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4591604" y="475674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444C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實際操作方法</a:t>
            </a:r>
          </a:p>
        </p:txBody>
      </p:sp>
    </p:spTree>
    <p:extLst>
      <p:ext uri="{BB962C8B-B14F-4D97-AF65-F5344CB8AC3E}">
        <p14:creationId xmlns:p14="http://schemas.microsoft.com/office/powerpoint/2010/main" val="159371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6475" y="2613845"/>
            <a:ext cx="331087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zh-TW" sz="3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/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42652" y="1697557"/>
            <a:ext cx="20211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3200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文獻回顧</a:t>
            </a:r>
            <a:endParaRPr lang="en-US" sz="3200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cxnSp>
        <p:nvCxnSpPr>
          <p:cNvPr id="26" name="Straight Arrow Connector 93">
            <a:extLst>
              <a:ext uri="{FF2B5EF4-FFF2-40B4-BE49-F238E27FC236}">
                <a16:creationId xmlns:a16="http://schemas.microsoft.com/office/drawing/2014/main" id="{BA4C8B8B-C1FA-46D3-9D48-05D55CCCCC46}"/>
              </a:ext>
            </a:extLst>
          </p:cNvPr>
          <p:cNvCxnSpPr>
            <a:cxnSpLocks/>
            <a:stCxn id="18" idx="2"/>
            <a:endCxn id="43" idx="117"/>
          </p:cNvCxnSpPr>
          <p:nvPr/>
        </p:nvCxnSpPr>
        <p:spPr>
          <a:xfrm flipH="1" flipV="1">
            <a:off x="3561854" y="1025724"/>
            <a:ext cx="1948173" cy="964222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91">
            <a:extLst>
              <a:ext uri="{FF2B5EF4-FFF2-40B4-BE49-F238E27FC236}">
                <a16:creationId xmlns:a16="http://schemas.microsoft.com/office/drawing/2014/main" id="{C035D802-8FF3-46A2-A52F-78E72B40263E}"/>
              </a:ext>
            </a:extLst>
          </p:cNvPr>
          <p:cNvCxnSpPr>
            <a:cxnSpLocks/>
            <a:stCxn id="18" idx="2"/>
            <a:endCxn id="46" idx="117"/>
          </p:cNvCxnSpPr>
          <p:nvPr/>
        </p:nvCxnSpPr>
        <p:spPr>
          <a:xfrm flipH="1">
            <a:off x="3470092" y="1989946"/>
            <a:ext cx="2039935" cy="615519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1">
            <a:extLst>
              <a:ext uri="{FF2B5EF4-FFF2-40B4-BE49-F238E27FC236}">
                <a16:creationId xmlns:a16="http://schemas.microsoft.com/office/drawing/2014/main" id="{BB728F37-42E8-4852-A258-E71A6DA4F9FB}"/>
              </a:ext>
            </a:extLst>
          </p:cNvPr>
          <p:cNvCxnSpPr>
            <a:cxnSpLocks/>
            <a:stCxn id="18" idx="2"/>
            <a:endCxn id="48" idx="117"/>
          </p:cNvCxnSpPr>
          <p:nvPr/>
        </p:nvCxnSpPr>
        <p:spPr>
          <a:xfrm flipH="1">
            <a:off x="3557580" y="1989946"/>
            <a:ext cx="1952447" cy="216290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1">
            <a:extLst>
              <a:ext uri="{FF2B5EF4-FFF2-40B4-BE49-F238E27FC236}">
                <a16:creationId xmlns:a16="http://schemas.microsoft.com/office/drawing/2014/main" id="{56EAA4ED-C29C-4A74-BF19-D86173CA7953}"/>
              </a:ext>
            </a:extLst>
          </p:cNvPr>
          <p:cNvCxnSpPr>
            <a:cxnSpLocks/>
            <a:stCxn id="18" idx="2"/>
            <a:endCxn id="50" idx="117"/>
          </p:cNvCxnSpPr>
          <p:nvPr/>
        </p:nvCxnSpPr>
        <p:spPr>
          <a:xfrm flipH="1">
            <a:off x="3660342" y="1989946"/>
            <a:ext cx="1849685" cy="3711033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raphic 4">
            <a:extLst>
              <a:ext uri="{FF2B5EF4-FFF2-40B4-BE49-F238E27FC236}">
                <a16:creationId xmlns:a16="http://schemas.microsoft.com/office/drawing/2014/main" id="{1D367499-D332-4BEF-B073-99E8B912D31A}"/>
              </a:ext>
            </a:extLst>
          </p:cNvPr>
          <p:cNvSpPr>
            <a:spLocks noChangeAspect="1"/>
          </p:cNvSpPr>
          <p:nvPr/>
        </p:nvSpPr>
        <p:spPr>
          <a:xfrm>
            <a:off x="1473961" y="104796"/>
            <a:ext cx="2124000" cy="1787149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  <a:cs typeface="Times New Roman" panose="02020603050405020304" pitchFamily="18" charset="0"/>
              </a:rPr>
              <a:t>Random </a:t>
            </a:r>
          </a:p>
          <a:p>
            <a:pPr algn="ctr"/>
            <a:r>
              <a:rPr lang="en-US" altLang="ko-KR" sz="2000" b="1" dirty="0">
                <a:latin typeface="+mj-lt"/>
                <a:cs typeface="Times New Roman" panose="02020603050405020304" pitchFamily="18" charset="0"/>
              </a:rPr>
              <a:t>Forest</a:t>
            </a:r>
            <a:endParaRPr lang="ko-KR" alt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5DA51E5C-14B7-4FEA-A6DC-9B32BD03D916}"/>
              </a:ext>
            </a:extLst>
          </p:cNvPr>
          <p:cNvSpPr>
            <a:spLocks noChangeAspect="1"/>
          </p:cNvSpPr>
          <p:nvPr/>
        </p:nvSpPr>
        <p:spPr>
          <a:xfrm>
            <a:off x="1382199" y="1684537"/>
            <a:ext cx="2124000" cy="1787149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b="1" dirty="0" err="1">
                <a:cs typeface="Arial" pitchFamily="34" charset="0"/>
              </a:rPr>
              <a:t>XGBoost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D7610600-470B-41D6-9762-D21D70888D27}"/>
              </a:ext>
            </a:extLst>
          </p:cNvPr>
          <p:cNvSpPr>
            <a:spLocks noChangeAspect="1"/>
          </p:cNvSpPr>
          <p:nvPr/>
        </p:nvSpPr>
        <p:spPr>
          <a:xfrm>
            <a:off x="1469687" y="3231919"/>
            <a:ext cx="2124000" cy="1787148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b="1" dirty="0" err="1">
                <a:cs typeface="Arial" pitchFamily="34" charset="0"/>
              </a:rPr>
              <a:t>LightGBM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0" name="Graphic 4">
            <a:extLst>
              <a:ext uri="{FF2B5EF4-FFF2-40B4-BE49-F238E27FC236}">
                <a16:creationId xmlns:a16="http://schemas.microsoft.com/office/drawing/2014/main" id="{2AFC761D-45BC-4369-87FC-7D1B9C8691A3}"/>
              </a:ext>
            </a:extLst>
          </p:cNvPr>
          <p:cNvSpPr>
            <a:spLocks noChangeAspect="1"/>
          </p:cNvSpPr>
          <p:nvPr/>
        </p:nvSpPr>
        <p:spPr>
          <a:xfrm>
            <a:off x="1574257" y="4780849"/>
            <a:ext cx="2122161" cy="1785600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b="1" dirty="0">
                <a:cs typeface="Arial" pitchFamily="34" charset="0"/>
              </a:rPr>
              <a:t>LSTM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441F07-BA97-F44C-85C9-8ACD978A016F}"/>
              </a:ext>
            </a:extLst>
          </p:cNvPr>
          <p:cNvSpPr txBox="1"/>
          <p:nvPr/>
        </p:nvSpPr>
        <p:spPr>
          <a:xfrm>
            <a:off x="3362960" y="1056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8" grpId="0" animBg="1"/>
      <p:bldP spid="50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10045</TotalTime>
  <Words>819</Words>
  <Application>Microsoft Macintosh PowerPoint</Application>
  <PresentationFormat>寬螢幕</PresentationFormat>
  <Paragraphs>269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Microsoft JhengHei</vt:lpstr>
      <vt:lpstr>Microsoft JhengHei</vt:lpstr>
      <vt:lpstr>Yu Gothic</vt:lpstr>
      <vt:lpstr>Arial</vt:lpstr>
      <vt:lpstr>Beirut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Ho Kevin</cp:lastModifiedBy>
  <cp:revision>255</cp:revision>
  <dcterms:created xsi:type="dcterms:W3CDTF">2018-04-24T17:14:44Z</dcterms:created>
  <dcterms:modified xsi:type="dcterms:W3CDTF">2020-05-26T10:50:12Z</dcterms:modified>
</cp:coreProperties>
</file>